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[Samec | 0:30]
Dobrý deň. Ja som Martin Samec, so mnou kolega Ondřej Hanisch z našej kancelárie. Máme dvadsať minút a jednu ambíciu: aby ste odchádzali s presným kalendárom – čo sa vo vašom podnikaní zmenilo tento rok a čo nabehne do leta 2027.
Nebudeme čítať paragrafy, pôjdeme po dátumoch. Rok 2026 je najhustejší legislatívny rok pre firmy za posledné roky – a 1. január 2027 je najhustejší deň. Vpravo je osem dátumov, ktoré si odnesiete, aj keby ste teraz zaspali.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[Samec | 2:30]
Celý príbeh na jednej strane. Nemusíte si ho čítať – ku každému dôležitému dátumu sa ešte vrátime.
Horný rad – čo už platí: v januári tretí konsolidačný balík – zdravotné odvody 5 percent, nové sadzby dane 30 a 35 percent – a eKasa na všetky služby. V apríli PN 14 dní od zamestnávateľa. Od mája musíte umožniť bezhotovostnú platbu nad euro. V júni tlačidlo na odstúpenie od zmluvy. V júli nový príjmový test pre živnostníkov. V auguste transparentnosť podľa AI Actu a nový obchodný register. A od minulého piatka, 11. septembra, hlásenia zraniteľností podľa CRA.
Dolný rad – čo je pred nami: 15. novembra prvá časť novely stavebného zákona, ktorú parlament schválil predvčerom. 15. decembra sa rozhodne, ktorí digitálni poštári prežijú. 31. decembra končí prechod NIS2 aj dobrovoľná fáza e-faktúry. 1. január 2027 je najhustejší deň: e-faktúra, minimálna mzda 972 eur, NIS2 naplno. Vo februári prvý kontrolný výkaz s e-faktúrami, v marci priznania s novými sadzbami a 1. júla povinný poštár a – podľa plánu – nový Občiansky zákonník.
Dole výhľad: AI Act a CRA v decembri 2027, legalizácia starých trás do marca 2029, e-faktúra pre všetkých v roku 2030.
(Transakčnú daň tu zámerne nemáme – jej osud je otvorený, vrátime sa k nej.)</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[Samec | 1:30]
Tretí konsolidačný balík – čo z neho platíte vy.
Zdravotné odvody zamestnanca zo 4 na 5 percent, živnostníka z 15 na 16. Zamestnávateľ ostal na 11 – ale čistá mzda vašim ľuďom klesla, tlak na mzdy ste dostali aj tak vy.
Daň FO: 25 percent už od mesačného základu 3 666 eur a dve nové sadzby – 30 percent nad 60 349 a 35 percent nad 75 010 eur ročne. Týka sa konateľov s odmenou aj špičkových sieťarov.
Od apríla platíte PN 14 dní. Pri autách používaných aj súkromne odpočítate len polovicu DPH – aj z paliva a servisu.
Od júla nový príjmový test pre živnostníkov: do 2 877 eur neplatia sociálne odvody, do 9 144 eur mikroodvod 131 eur, nad tým minimálne 303 eur. To sú vaši subdodávatelia na výkopoch a montážach.
A minimálna pokuta za nelegálne zamestnávanie je 4 000 eur, pri dvoch a viac osobách 8 000 – presne kontrola inšpektorátu na stavbe optickej trasy. Zmluvy so subdodávateľmi si dajte skontrolovať na švarcsystém.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[Samec | 1:00]
Tri veci, ktoré vidí váš zákazník.
eKasa: od januára na všetky služby, výnimky zmizli. Od 1. mája musíte pri platbe nad euro umožniť bezhotovostnú úhradu – terminál alebo QR kód – a na prevádzke musí visieť oznámenie o evidencii tržieb. Kto vyberá hotovosť na pobočke alebo u technika, toho sa to týka. Finančná správa už nepoučuje, ale pokutuje.
Od 19. júna musí mať každá zmluva uzavretá online funkciu „odstúpiť od zmluvy tu“. Objednávkový formulár internetu na webe je zmluva na diaľku – takže áno, týka sa to vás. Dvojkrokový proces, potvrdenie e-mailom, upravené VOP. Pokuta 200 eur až 2 percentá obratu.
A tretia, staršia, ale u väčšiny operátorov stále nedoriešená: prístupnosť. Audit podľa WCAG nie je marketing, je to zákon.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[Samec | 2:30]
17. august. Zákon č. 29/2026 nahradil zákon z roku 2003. Dobrá správa vľavo: existujúce zápisy nemusíte dopĺňať a poplatky sa nemenili.
Šesť zmien: Po prvé – čo je v registri zapísané, už nikomu nepreukazujete; výpis ako povinná príloha k ponuke je minulosť. Po druhé – notár-registrátor aj pre akciovky, ale nikdy ten istý, ktorý robil podklady, a nie pri premenách. Po tretie – obchodné meno si rezervujete na 60 dní za 50 eur. Po štvrté – padol limit troch jednoosobových eseročiek; kto stavia holding, oddýchne si. Po piate – zastúpiť vás pri registrácii môže len advokát, notár alebo váš zamestnanec; plná moc pre externú účtovníčku nestačí. Po šieste – cezhraničné premeny do 5 pracovných dní.
Kde to pocítite v peňaženke: kvalifikovaná forma. Zakladateľská listina, dodatky, prevod podielu, zmena základného imania meniaca pomer podielov – len notárska zápisnica alebo autorizácia advokátom. Vstup investora, odkúpenie podielu, zmena konateľa – drahšie a dlhšie ako vlani.
A aktualita z augusta: nový portál zverejnil v zbierke listín rodné čísla, adresy aj podpisy konateľov. Úrad na ochranu osobných údajov začal konanie voči ministerstvu, ministerstvo zákon meniť nechce. Náš tip je bezpečnostný: pozrite si dnes večer svoju firmu v registri a poučte účtovníctvo – podvodníci, ktorí volajú „v mene konateľa“, majú odteraz jeho presné údaje.
Teraz bezpečnosť – Ondřej.</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[Hanisch | 2:00]
Ďakujem. Bezpečnosť – štyri predpisy, štyri dátumy.
CRA: od minulého piatka hlásite aktívne zneužívané zraniteľnosti produktov, ktoré uvádzate na trh pod vlastnou značkou – router, ONT, kamera, firmware, appka: varovanie do 24 hodín, oznámenie do 72, záverečná správa do 14 dní. Platí to aj pre produkty, ktoré už na trhu sú. Plné požiadavky – security by design, SBOM, päť rokov podpory – od decembra 2027. Slovenský vykonávací zákon s NBÚ ako dozorom ešte v Zbierke nie je, ale nariadenie platí priamo – na to nečakajte.
NIS2: poskytovatelia verejných sietí spadajú pod zákon bez ohľadu na veľkosť – aj s piatimi ľuďmi. Oznámenie NBÚ do 60 dní. Staré bezpečnostné opatrenia môžete uplatňovať len do 31. decembra, od januára plný režim.
AI Act: júlový omnibus odložil vysokorizikové systémy vrátane biometrie na december 2027. Ale transparentnosť – označovanie AI obsahu a chatbotov v zákazníckej podpore – platí od 2. augusta.
Data Act: používateľ IoT zariadenia má právo na svoje dáta a na prepnutie cloudu. Ak predávate smart merače alebo kamery s cloudom, patrí to do zmluvy.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[Hanisch | 2:00]
Teraz priamo k vašim sieťam.
Od novembra 2025 platí nariadenie o gigabitovej infraštruktúre a novela ZEK. Jednotné informačné miesto – JIM – s údajmi o fyzickej infraštruktúre aj s polohou; zber bežal do 11. mája. Lehoty 15 a 30 dní na sprístupnenie údajov a povinný zdieľaný prístup k stožiarom, chráničkám a rozvodom v budovách. Funguje to obojsmerne – aj vy môžete žiadať o prístup k cudzím chráničkám. Kto si to nespároval s vlastnou GIS-kou, mal by.
Z tej istej novely paragraf 116 – priamy marketing. Predvoľba 0888 ostáva, ale pribudol časový limit na kontakty existujúcich zákazníkov a zákaz získavať súhlas telefonicky či SMS-kou. Kto má call centrum na upsell z 300 na 1000 megabitov, nech si to dá skontrolovať.
Stavebný zákon: jedno konanie o stavebnom zámere, Portál výstavby, pri líniových stavbách nad 20 účastníkov verejná vyhláška. Novelu s vyše 200 zmenami parlament definitívne schválil predvčerom, 15. septembra – menšia časť platí od 15. novembra, hlavná od 1. januára 2027 (ešte ju musí podpísať prezident). Obsahuje aj možnosť dodatočného povolenia stavieb za určitých podmienok.
A dôležitý dátum: siete postavené do 31. marca 2025, ktoré nemáte papierovo v poriadku, viete dodatočne legalizovať len do 31. marca 2029. Urobte si inventúru.
A teraz najhustejší dátum – 1. január 2027.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[Hanisch | 3:30]
1. január 2027. Zákon č. 385/2025 – transpozícia európskeho balíka ViDA.
Nový paragraf 76a hovorí: e-faktúra je štruktúrovaný XML podľa normy EN 16931 – v praxi Peppol BIS – doručený cez certifikovaného poskytovateľa doručovacej služby, ľudovo digitálneho poštára. A ten istý poštár pošle údaje finančnej správe v reálnom čase. PDF v e-maili od januára nie je faktúra.
Vystavuje tuzemský platiteľ DPH firme alebo štátu. Prijíma každý, komu je platiteľ povinný faktúru vystaviť – aj neplatiteľ, obec, občianske združenie.
Pre vás: domácnosti – vaša najväčšia skupina – sú mimo. Firmy, obce, školy s vaším internetom – áno, e-faktúra a údaje idú finančnej správe. A faktúry od dodávateľov – od kábla po prenájom stožiara – musíte vedieť prijať vždy.
Harmonogram vpravo: 15. decembra – poštár, ktorý nepreukáže podmienky, je 1. januára vymazaný; preto vyberajte zo zoznamu finančnej správy, nie z reklamy. 1. januára povinnosť vystavovať, prijímať, oznamovať. 1. júla 2027 povinná certifikovaná doručovacia služba. 2030 všetci a zaniká kontrolný výkaz.
Sankcie do 10 000 eur, pri opakovaní do 100 000.
Čo urobiť do konca roka máte na predposlednom slajde. O 14:40 vám Július Rebeťák z ALFEUS-u ukáže, ako to vyzerá v systéme pre ISP. QR kód vedie na náš článok so všetkými paragrafmi.
Vraciam slovo Martinovi.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[Samec | 2:00]
Ďakujem. Ostatné peniaze na rok 2027.
Transakčná daň – 0,4 percenta z odchádzajúcej platby, strop 40 eur, 0,8 percenta pri výbere hotovosti. Živnostníci ju od januára neplatia, firmy áno. 24. augusta vláda ohlásila zrušenie od 1. januára 2027. Ale 5. septembra premiér povedal, že to chce na koaličnej rade prehodnotiť – štátu by chýbalo okolo pol miliardy. K dnešnému dňu nie je schválená žiadna novela a zákon č. 279/2024 platí. (Pred vystúpením overiť ranné správy – ak sa niečo zmenilo, povedať to tu.)
Istota je minimálna mzda: 972 eur, plus 57 eur. Dvíhajú sa aj mzdové nároky vyšších stupňov a príplatky za víkendy a noc – to sú vaši technici na poruchách.
Rozpočet 2027 musí ísť do parlamentu do 15. októbra; ak sa daň zruší, vláda musí nájsť náhradu a zatiaľ nepovedala akú. Naša rada: rozpočet firmy na 2027 robte s daňou, kým zrušenie nie je v Zbierke zákonov.
A dole to, o čom sa málo hovorí: nový Občiansky zákonník. Vláda ho schválila 6. mája, parlament ho prerokúva, účinnosť sa navrhuje 1. júla 2027. Po šesťdesiatich rokoch končí dualizmus – kúpna zmluva aj zmluva o dielo sa sťahujú z Obchodného zákonníka. Vaše VOP, rámcové zmluvy a zmluvy o dielo na výstavbu budú potrebovať revíziu. Nie dnes – ale do leta.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[Samec | 1:30]
Toto je slajd, ktorý si odfoťte. Deväť termínov a pri každom jedno, čo urobiť.
Do konca roka: CRA – mať proces hlásenia; v októbri rozpočet a transakčná daň – firemný rozpočet zatiaľ s daňou; 15. novembra stavebný zákon; 15. decembra zmluva s digitálnym poštárom zo zoznamu finančnej správy a zápis Peppol ID; 31. decembra dokončiť opatrenia podľa NIS2 a billing prepnúť na UBL.
Prvý polrok 2027: 1. januára prvé e-faktúry a nové mzdové tabuľky; 25. februára prvý kontrolný výkaz – overíte párovanie; 31. marca priznania s novými sadzbami – odmeny konateľov plánujte už teraz; a 1. júla všetky firemné faktúry cez poštára a zmluvy pripravené na nový Občiansky zákonník.
Ak transakčná daň skutočne skončí, máte v rozpočte položku, z ktorej sa dá tento zoznam zaplatiť.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[Samec | 0:30]
Ďakujeme. Sme tu do večerného programu – ak máte konkrétnu situáciu, prevod podielu, e-faktúru pre obec, registráciu na NBÚ alebo zmluvy so subdodávateľmi, príďte za nami. Kontakty a QR kód na články sú na slajde.
(Otázky len ak organizátor drží čas – inak odkázať na prestávku.)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Text 0"/>
          <p:cNvSpPr txBox="1"/>
          <p:nvPr/>
        </p:nvSpPr>
        <p:spPr>
          <a:xfrm>
            <a:off x="548640" y="457200"/>
            <a:ext cx="11094415" cy="274320"/>
          </a:xfrm>
          <a:prstGeom prst="rect">
            <a:avLst/>
          </a:prstGeom>
          <a:noFill/>
          <a:ln/>
        </p:spPr>
        <p:txBody>
          <a:bodyPr wrap="square" lIns="0" tIns="0" rIns="0" bIns="0" rtlCol="0" anchor="t"/>
          <a:lstStyle/>
          <a:p>
            <a:pPr indent="0" marL="0">
              <a:buNone/>
            </a:pPr>
            <a:r>
              <a:rPr lang="en-US" sz="1200" b="1" spc="100" kern="0" dirty="0">
                <a:solidFill>
                  <a:srgbClr val="C4A574"/>
                </a:solidFill>
                <a:latin typeface="Calibri" pitchFamily="34" charset="0"/>
                <a:ea typeface="Calibri" pitchFamily="34" charset="-122"/>
                <a:cs typeface="Calibri" pitchFamily="34" charset="-120"/>
              </a:rPr>
              <a:t>TESSHOW 2026  ·  20. ROČNÍK  ·  17. 9. 2026  ·  HOTEL APHRODITE, RAJECKÉ TEPLICE</a:t>
            </a:r>
            <a:endParaRPr lang="en-US" sz="1200" dirty="0"/>
          </a:p>
        </p:txBody>
      </p:sp>
      <p:sp>
        <p:nvSpPr>
          <p:cNvPr id="3" name="Text 1"/>
          <p:cNvSpPr txBox="1"/>
          <p:nvPr/>
        </p:nvSpPr>
        <p:spPr>
          <a:xfrm>
            <a:off x="548640" y="1325880"/>
            <a:ext cx="6217920" cy="2194560"/>
          </a:xfrm>
          <a:prstGeom prst="rect">
            <a:avLst/>
          </a:prstGeom>
          <a:noFill/>
          <a:ln/>
        </p:spPr>
        <p:txBody>
          <a:bodyPr wrap="square" lIns="0" tIns="0" rIns="0" bIns="0" rtlCol="0" anchor="t"/>
          <a:lstStyle/>
          <a:p>
            <a:pPr indent="0" marL="0">
              <a:buNone/>
            </a:pPr>
            <a:r>
              <a:rPr lang="en-US" sz="4400" b="1" dirty="0">
                <a:solidFill>
                  <a:srgbClr val="FFFFFF"/>
                </a:solidFill>
                <a:latin typeface="Georgia" pitchFamily="34" charset="0"/>
                <a:ea typeface="Georgia" pitchFamily="34" charset="-122"/>
                <a:cs typeface="Georgia" pitchFamily="34" charset="-120"/>
              </a:rPr>
              <a:t>Zmeny v podnikateľskom prostredí</a:t>
            </a:r>
            <a:endParaRPr lang="en-US" sz="4400" dirty="0"/>
          </a:p>
        </p:txBody>
      </p:sp>
      <p:sp>
        <p:nvSpPr>
          <p:cNvPr id="4" name="Text 2"/>
          <p:cNvSpPr txBox="1"/>
          <p:nvPr/>
        </p:nvSpPr>
        <p:spPr>
          <a:xfrm>
            <a:off x="548640" y="3794760"/>
            <a:ext cx="5669280" cy="822960"/>
          </a:xfrm>
          <a:prstGeom prst="rect">
            <a:avLst/>
          </a:prstGeom>
          <a:noFill/>
          <a:ln/>
        </p:spPr>
        <p:txBody>
          <a:bodyPr wrap="square" lIns="0" tIns="0" rIns="0" bIns="0" rtlCol="0" anchor="t"/>
          <a:lstStyle/>
          <a:p>
            <a:pPr indent="0" marL="0">
              <a:buNone/>
            </a:pPr>
            <a:r>
              <a:rPr lang="en-US" sz="1800" dirty="0">
                <a:solidFill>
                  <a:srgbClr val="D9D4C7"/>
                </a:solidFill>
                <a:latin typeface="Calibri" pitchFamily="34" charset="0"/>
                <a:ea typeface="Calibri" pitchFamily="34" charset="-122"/>
                <a:cs typeface="Calibri" pitchFamily="34" charset="-120"/>
              </a:rPr>
              <a:t>Rok 2026 a prvý polrok 2027 v dátumoch – čo už platí, čo nabieha a čo s tým urobiť do leta 2027.</a:t>
            </a:r>
            <a:endParaRPr lang="en-US" sz="1800" dirty="0"/>
          </a:p>
        </p:txBody>
      </p:sp>
      <p:sp>
        <p:nvSpPr>
          <p:cNvPr id="5" name="Text 3"/>
          <p:cNvSpPr txBox="1"/>
          <p:nvPr/>
        </p:nvSpPr>
        <p:spPr>
          <a:xfrm>
            <a:off x="548640" y="5029200"/>
            <a:ext cx="4572000" cy="731520"/>
          </a:xfrm>
          <a:prstGeom prst="rect">
            <a:avLst/>
          </a:prstGeom>
          <a:noFill/>
          <a:ln/>
        </p:spPr>
        <p:txBody>
          <a:bodyPr wrap="square" lIns="0" tIns="0" rIns="0" bIns="0" rtlCol="0" anchor="t"/>
          <a:lstStyle/>
          <a:p>
            <a:pPr indent="0" marL="0">
              <a:buNone/>
            </a:pPr>
            <a:r>
              <a:rPr lang="en-US" sz="1600" b="1" dirty="0">
                <a:solidFill>
                  <a:srgbClr val="FFFFFF"/>
                </a:solidFill>
                <a:latin typeface="Calibri" pitchFamily="34" charset="0"/>
                <a:ea typeface="Calibri" pitchFamily="34" charset="-122"/>
                <a:cs typeface="Calibri" pitchFamily="34" charset="-120"/>
              </a:rPr>
              <a:t>JUDr. Martin Samec  ·  Mgr. Ondřej Hanisch</a:t>
            </a:r>
            <a:endParaRPr lang="en-US" sz="1600" dirty="0"/>
          </a:p>
          <a:p>
            <a:pPr indent="0" marL="0">
              <a:buNone/>
            </a:pPr>
            <a:r>
              <a:rPr lang="en-US" sz="1300" dirty="0">
                <a:solidFill>
                  <a:srgbClr val="A9A9B8"/>
                </a:solidFill>
                <a:latin typeface="Calibri" pitchFamily="34" charset="0"/>
                <a:ea typeface="Calibri" pitchFamily="34" charset="-122"/>
                <a:cs typeface="Calibri" pitchFamily="34" charset="-120"/>
              </a:rPr>
              <a:t>Advokátska kancelária Samec &amp; partners, Žilina  ·  www.aksamec.sk</a:t>
            </a:r>
            <a:endParaRPr lang="en-US" sz="1600" dirty="0"/>
          </a:p>
        </p:txBody>
      </p:sp>
      <p:sp>
        <p:nvSpPr>
          <p:cNvPr id="6" name="Shape 4"/>
          <p:cNvSpPr/>
          <p:nvPr/>
        </p:nvSpPr>
        <p:spPr>
          <a:xfrm>
            <a:off x="7086600" y="1188720"/>
            <a:ext cx="4553712" cy="4572000"/>
          </a:xfrm>
          <a:prstGeom prst="roundRect">
            <a:avLst>
              <a:gd name="adj" fmla="val 2008"/>
            </a:avLst>
          </a:prstGeom>
          <a:solidFill>
            <a:srgbClr val="262645"/>
          </a:solidFill>
          <a:ln/>
        </p:spPr>
        <p:txBody>
          <a:bodyPr/>
          <a:p/>
        </p:txBody>
      </p:sp>
      <p:sp>
        <p:nvSpPr>
          <p:cNvPr id="7" name="Text 5"/>
          <p:cNvSpPr txBox="1"/>
          <p:nvPr/>
        </p:nvSpPr>
        <p:spPr>
          <a:xfrm>
            <a:off x="7406640" y="1417320"/>
            <a:ext cx="3931920" cy="274320"/>
          </a:xfrm>
          <a:prstGeom prst="rect">
            <a:avLst/>
          </a:prstGeom>
          <a:noFill/>
          <a:ln/>
        </p:spPr>
        <p:txBody>
          <a:bodyPr wrap="square" lIns="0" tIns="0" rIns="0" bIns="0" rtlCol="0" anchor="t"/>
          <a:lstStyle/>
          <a:p>
            <a:pPr indent="0" marL="0">
              <a:buNone/>
            </a:pPr>
            <a:r>
              <a:rPr lang="en-US" sz="1200" b="1" spc="100" kern="0" dirty="0">
                <a:solidFill>
                  <a:srgbClr val="C4A574"/>
                </a:solidFill>
                <a:latin typeface="Calibri" pitchFamily="34" charset="0"/>
                <a:ea typeface="Calibri" pitchFamily="34" charset="-122"/>
                <a:cs typeface="Calibri" pitchFamily="34" charset="-120"/>
              </a:rPr>
              <a:t>8 DÁTUMOV, KTORÉ SI ODNESTE</a:t>
            </a:r>
            <a:endParaRPr lang="en-US" sz="1200" dirty="0"/>
          </a:p>
        </p:txBody>
      </p:sp>
      <p:sp>
        <p:nvSpPr>
          <p:cNvPr id="8" name="Text 6"/>
          <p:cNvSpPr txBox="1"/>
          <p:nvPr/>
        </p:nvSpPr>
        <p:spPr>
          <a:xfrm>
            <a:off x="7406640" y="1874520"/>
            <a:ext cx="1325880" cy="365760"/>
          </a:xfrm>
          <a:prstGeom prst="rect">
            <a:avLst/>
          </a:prstGeom>
          <a:noFill/>
          <a:ln/>
        </p:spPr>
        <p:txBody>
          <a:bodyPr wrap="square" lIns="0" tIns="0" rIns="0" bIns="0" rtlCol="0" anchor="ctr"/>
          <a:lstStyle/>
          <a:p>
            <a:pPr indent="0" marL="0">
              <a:buNone/>
            </a:pPr>
            <a:r>
              <a:rPr lang="en-US" sz="1500" b="1" dirty="0">
                <a:solidFill>
                  <a:srgbClr val="C4A574"/>
                </a:solidFill>
                <a:latin typeface="Calibri" pitchFamily="34" charset="0"/>
                <a:ea typeface="Calibri" pitchFamily="34" charset="-122"/>
                <a:cs typeface="Calibri" pitchFamily="34" charset="-120"/>
              </a:rPr>
              <a:t>1. 1. 2026</a:t>
            </a:r>
            <a:endParaRPr lang="en-US" sz="1500" dirty="0"/>
          </a:p>
        </p:txBody>
      </p:sp>
      <p:sp>
        <p:nvSpPr>
          <p:cNvPr id="9" name="Text 7"/>
          <p:cNvSpPr txBox="1"/>
          <p:nvPr/>
        </p:nvSpPr>
        <p:spPr>
          <a:xfrm>
            <a:off x="8778240" y="1874520"/>
            <a:ext cx="2697480" cy="365760"/>
          </a:xfrm>
          <a:prstGeom prst="rect">
            <a:avLst/>
          </a:prstGeom>
          <a:noFill/>
          <a:ln/>
        </p:spPr>
        <p:txBody>
          <a:bodyPr wrap="square" lIns="0" tIns="0" rIns="0" bIns="0" rtlCol="0" anchor="ctr"/>
          <a:lstStyle/>
          <a:p>
            <a:pPr indent="0" marL="0">
              <a:buNone/>
            </a:pPr>
            <a:r>
              <a:rPr lang="en-US" sz="1500" dirty="0">
                <a:solidFill>
                  <a:srgbClr val="FFFFFF"/>
                </a:solidFill>
                <a:latin typeface="Calibri" pitchFamily="34" charset="0"/>
                <a:ea typeface="Calibri" pitchFamily="34" charset="-122"/>
                <a:cs typeface="Calibri" pitchFamily="34" charset="-120"/>
              </a:rPr>
              <a:t>odvody 5 %, eKasa 2.0</a:t>
            </a:r>
            <a:endParaRPr lang="en-US" sz="1500" dirty="0"/>
          </a:p>
        </p:txBody>
      </p:sp>
      <p:sp>
        <p:nvSpPr>
          <p:cNvPr id="10" name="Text 8"/>
          <p:cNvSpPr txBox="1"/>
          <p:nvPr/>
        </p:nvSpPr>
        <p:spPr>
          <a:xfrm>
            <a:off x="7406640" y="2350008"/>
            <a:ext cx="1325880" cy="365760"/>
          </a:xfrm>
          <a:prstGeom prst="rect">
            <a:avLst/>
          </a:prstGeom>
          <a:noFill/>
          <a:ln/>
        </p:spPr>
        <p:txBody>
          <a:bodyPr wrap="square" lIns="0" tIns="0" rIns="0" bIns="0" rtlCol="0" anchor="ctr"/>
          <a:lstStyle/>
          <a:p>
            <a:pPr indent="0" marL="0">
              <a:buNone/>
            </a:pPr>
            <a:r>
              <a:rPr lang="en-US" sz="1500" b="1" dirty="0">
                <a:solidFill>
                  <a:srgbClr val="C4A574"/>
                </a:solidFill>
                <a:latin typeface="Calibri" pitchFamily="34" charset="0"/>
                <a:ea typeface="Calibri" pitchFamily="34" charset="-122"/>
                <a:cs typeface="Calibri" pitchFamily="34" charset="-120"/>
              </a:rPr>
              <a:t>1. 5. 2026</a:t>
            </a:r>
            <a:endParaRPr lang="en-US" sz="1500" dirty="0"/>
          </a:p>
        </p:txBody>
      </p:sp>
      <p:sp>
        <p:nvSpPr>
          <p:cNvPr id="11" name="Text 9"/>
          <p:cNvSpPr txBox="1"/>
          <p:nvPr/>
        </p:nvSpPr>
        <p:spPr>
          <a:xfrm>
            <a:off x="8778240" y="2350008"/>
            <a:ext cx="2697480" cy="365760"/>
          </a:xfrm>
          <a:prstGeom prst="rect">
            <a:avLst/>
          </a:prstGeom>
          <a:noFill/>
          <a:ln/>
        </p:spPr>
        <p:txBody>
          <a:bodyPr wrap="square" lIns="0" tIns="0" rIns="0" bIns="0" rtlCol="0" anchor="ctr"/>
          <a:lstStyle/>
          <a:p>
            <a:pPr indent="0" marL="0">
              <a:buNone/>
            </a:pPr>
            <a:r>
              <a:rPr lang="en-US" sz="1500" dirty="0">
                <a:solidFill>
                  <a:srgbClr val="FFFFFF"/>
                </a:solidFill>
                <a:latin typeface="Calibri" pitchFamily="34" charset="0"/>
                <a:ea typeface="Calibri" pitchFamily="34" charset="-122"/>
                <a:cs typeface="Calibri" pitchFamily="34" charset="-120"/>
              </a:rPr>
              <a:t>bezhotovostné platby</a:t>
            </a:r>
            <a:endParaRPr lang="en-US" sz="1500" dirty="0"/>
          </a:p>
        </p:txBody>
      </p:sp>
      <p:sp>
        <p:nvSpPr>
          <p:cNvPr id="12" name="Text 10"/>
          <p:cNvSpPr txBox="1"/>
          <p:nvPr/>
        </p:nvSpPr>
        <p:spPr>
          <a:xfrm>
            <a:off x="7406640" y="2825496"/>
            <a:ext cx="1325880" cy="365760"/>
          </a:xfrm>
          <a:prstGeom prst="rect">
            <a:avLst/>
          </a:prstGeom>
          <a:noFill/>
          <a:ln/>
        </p:spPr>
        <p:txBody>
          <a:bodyPr wrap="square" lIns="0" tIns="0" rIns="0" bIns="0" rtlCol="0" anchor="ctr"/>
          <a:lstStyle/>
          <a:p>
            <a:pPr indent="0" marL="0">
              <a:buNone/>
            </a:pPr>
            <a:r>
              <a:rPr lang="en-US" sz="1500" b="1" dirty="0">
                <a:solidFill>
                  <a:srgbClr val="C4A574"/>
                </a:solidFill>
                <a:latin typeface="Calibri" pitchFamily="34" charset="0"/>
                <a:ea typeface="Calibri" pitchFamily="34" charset="-122"/>
                <a:cs typeface="Calibri" pitchFamily="34" charset="-120"/>
              </a:rPr>
              <a:t>19. 6. 2026</a:t>
            </a:r>
            <a:endParaRPr lang="en-US" sz="1500" dirty="0"/>
          </a:p>
        </p:txBody>
      </p:sp>
      <p:sp>
        <p:nvSpPr>
          <p:cNvPr id="13" name="Text 11"/>
          <p:cNvSpPr txBox="1"/>
          <p:nvPr/>
        </p:nvSpPr>
        <p:spPr>
          <a:xfrm>
            <a:off x="8778240" y="2825496"/>
            <a:ext cx="2697480" cy="365760"/>
          </a:xfrm>
          <a:prstGeom prst="rect">
            <a:avLst/>
          </a:prstGeom>
          <a:noFill/>
          <a:ln/>
        </p:spPr>
        <p:txBody>
          <a:bodyPr wrap="square" lIns="0" tIns="0" rIns="0" bIns="0" rtlCol="0" anchor="ctr"/>
          <a:lstStyle/>
          <a:p>
            <a:pPr indent="0" marL="0">
              <a:buNone/>
            </a:pPr>
            <a:r>
              <a:rPr lang="en-US" sz="1500" dirty="0">
                <a:solidFill>
                  <a:srgbClr val="FFFFFF"/>
                </a:solidFill>
                <a:latin typeface="Calibri" pitchFamily="34" charset="0"/>
                <a:ea typeface="Calibri" pitchFamily="34" charset="-122"/>
                <a:cs typeface="Calibri" pitchFamily="34" charset="-120"/>
              </a:rPr>
              <a:t>tlačidlo na odstúpenie</a:t>
            </a:r>
            <a:endParaRPr lang="en-US" sz="1500" dirty="0"/>
          </a:p>
        </p:txBody>
      </p:sp>
      <p:sp>
        <p:nvSpPr>
          <p:cNvPr id="14" name="Text 12"/>
          <p:cNvSpPr txBox="1"/>
          <p:nvPr/>
        </p:nvSpPr>
        <p:spPr>
          <a:xfrm>
            <a:off x="7406640" y="3300984"/>
            <a:ext cx="1325880" cy="365760"/>
          </a:xfrm>
          <a:prstGeom prst="rect">
            <a:avLst/>
          </a:prstGeom>
          <a:noFill/>
          <a:ln/>
        </p:spPr>
        <p:txBody>
          <a:bodyPr wrap="square" lIns="0" tIns="0" rIns="0" bIns="0" rtlCol="0" anchor="ctr"/>
          <a:lstStyle/>
          <a:p>
            <a:pPr indent="0" marL="0">
              <a:buNone/>
            </a:pPr>
            <a:r>
              <a:rPr lang="en-US" sz="1500" b="1" dirty="0">
                <a:solidFill>
                  <a:srgbClr val="C4A574"/>
                </a:solidFill>
                <a:latin typeface="Calibri" pitchFamily="34" charset="0"/>
                <a:ea typeface="Calibri" pitchFamily="34" charset="-122"/>
                <a:cs typeface="Calibri" pitchFamily="34" charset="-120"/>
              </a:rPr>
              <a:t>17. 8. 2026</a:t>
            </a:r>
            <a:endParaRPr lang="en-US" sz="1500" dirty="0"/>
          </a:p>
        </p:txBody>
      </p:sp>
      <p:sp>
        <p:nvSpPr>
          <p:cNvPr id="15" name="Text 13"/>
          <p:cNvSpPr txBox="1"/>
          <p:nvPr/>
        </p:nvSpPr>
        <p:spPr>
          <a:xfrm>
            <a:off x="8778240" y="3300984"/>
            <a:ext cx="2697480" cy="365760"/>
          </a:xfrm>
          <a:prstGeom prst="rect">
            <a:avLst/>
          </a:prstGeom>
          <a:noFill/>
          <a:ln/>
        </p:spPr>
        <p:txBody>
          <a:bodyPr wrap="square" lIns="0" tIns="0" rIns="0" bIns="0" rtlCol="0" anchor="ctr"/>
          <a:lstStyle/>
          <a:p>
            <a:pPr indent="0" marL="0">
              <a:buNone/>
            </a:pPr>
            <a:r>
              <a:rPr lang="en-US" sz="1500" dirty="0">
                <a:solidFill>
                  <a:srgbClr val="FFFFFF"/>
                </a:solidFill>
                <a:latin typeface="Calibri" pitchFamily="34" charset="0"/>
                <a:ea typeface="Calibri" pitchFamily="34" charset="-122"/>
                <a:cs typeface="Calibri" pitchFamily="34" charset="-120"/>
              </a:rPr>
              <a:t>nový obchodný register</a:t>
            </a:r>
            <a:endParaRPr lang="en-US" sz="1500" dirty="0"/>
          </a:p>
        </p:txBody>
      </p:sp>
      <p:sp>
        <p:nvSpPr>
          <p:cNvPr id="16" name="Text 14"/>
          <p:cNvSpPr txBox="1"/>
          <p:nvPr/>
        </p:nvSpPr>
        <p:spPr>
          <a:xfrm>
            <a:off x="7406640" y="3776472"/>
            <a:ext cx="1325880" cy="365760"/>
          </a:xfrm>
          <a:prstGeom prst="rect">
            <a:avLst/>
          </a:prstGeom>
          <a:noFill/>
          <a:ln/>
        </p:spPr>
        <p:txBody>
          <a:bodyPr wrap="square" lIns="0" tIns="0" rIns="0" bIns="0" rtlCol="0" anchor="ctr"/>
          <a:lstStyle/>
          <a:p>
            <a:pPr indent="0" marL="0">
              <a:buNone/>
            </a:pPr>
            <a:r>
              <a:rPr lang="en-US" sz="1500" b="1" dirty="0">
                <a:solidFill>
                  <a:srgbClr val="C4A574"/>
                </a:solidFill>
                <a:latin typeface="Calibri" pitchFamily="34" charset="0"/>
                <a:ea typeface="Calibri" pitchFamily="34" charset="-122"/>
                <a:cs typeface="Calibri" pitchFamily="34" charset="-120"/>
              </a:rPr>
              <a:t>11. 9. 2026</a:t>
            </a:r>
            <a:endParaRPr lang="en-US" sz="1500" dirty="0"/>
          </a:p>
        </p:txBody>
      </p:sp>
      <p:sp>
        <p:nvSpPr>
          <p:cNvPr id="17" name="Text 15"/>
          <p:cNvSpPr txBox="1"/>
          <p:nvPr/>
        </p:nvSpPr>
        <p:spPr>
          <a:xfrm>
            <a:off x="8778240" y="3776472"/>
            <a:ext cx="2697480" cy="365760"/>
          </a:xfrm>
          <a:prstGeom prst="rect">
            <a:avLst/>
          </a:prstGeom>
          <a:noFill/>
          <a:ln/>
        </p:spPr>
        <p:txBody>
          <a:bodyPr wrap="square" lIns="0" tIns="0" rIns="0" bIns="0" rtlCol="0" anchor="ctr"/>
          <a:lstStyle/>
          <a:p>
            <a:pPr indent="0" marL="0">
              <a:buNone/>
            </a:pPr>
            <a:r>
              <a:rPr lang="en-US" sz="1500" dirty="0">
                <a:solidFill>
                  <a:srgbClr val="FFFFFF"/>
                </a:solidFill>
                <a:latin typeface="Calibri" pitchFamily="34" charset="0"/>
                <a:ea typeface="Calibri" pitchFamily="34" charset="-122"/>
                <a:cs typeface="Calibri" pitchFamily="34" charset="-120"/>
              </a:rPr>
              <a:t>CRA – hlásenia do 24 h</a:t>
            </a:r>
            <a:endParaRPr lang="en-US" sz="1500" dirty="0"/>
          </a:p>
        </p:txBody>
      </p:sp>
      <p:sp>
        <p:nvSpPr>
          <p:cNvPr id="18" name="Text 16"/>
          <p:cNvSpPr txBox="1"/>
          <p:nvPr/>
        </p:nvSpPr>
        <p:spPr>
          <a:xfrm>
            <a:off x="7406640" y="4251960"/>
            <a:ext cx="1325880" cy="365760"/>
          </a:xfrm>
          <a:prstGeom prst="rect">
            <a:avLst/>
          </a:prstGeom>
          <a:noFill/>
          <a:ln/>
        </p:spPr>
        <p:txBody>
          <a:bodyPr wrap="square" lIns="0" tIns="0" rIns="0" bIns="0" rtlCol="0" anchor="ctr"/>
          <a:lstStyle/>
          <a:p>
            <a:pPr indent="0" marL="0">
              <a:buNone/>
            </a:pPr>
            <a:r>
              <a:rPr lang="en-US" sz="1500" b="1" dirty="0">
                <a:solidFill>
                  <a:srgbClr val="C4A574"/>
                </a:solidFill>
                <a:latin typeface="Calibri" pitchFamily="34" charset="0"/>
                <a:ea typeface="Calibri" pitchFamily="34" charset="-122"/>
                <a:cs typeface="Calibri" pitchFamily="34" charset="-120"/>
              </a:rPr>
              <a:t>31. 12. 2026</a:t>
            </a:r>
            <a:endParaRPr lang="en-US" sz="1500" dirty="0"/>
          </a:p>
        </p:txBody>
      </p:sp>
      <p:sp>
        <p:nvSpPr>
          <p:cNvPr id="19" name="Text 17"/>
          <p:cNvSpPr txBox="1"/>
          <p:nvPr/>
        </p:nvSpPr>
        <p:spPr>
          <a:xfrm>
            <a:off x="8778240" y="4251960"/>
            <a:ext cx="2697480" cy="365760"/>
          </a:xfrm>
          <a:prstGeom prst="rect">
            <a:avLst/>
          </a:prstGeom>
          <a:noFill/>
          <a:ln/>
        </p:spPr>
        <p:txBody>
          <a:bodyPr wrap="square" lIns="0" tIns="0" rIns="0" bIns="0" rtlCol="0" anchor="ctr"/>
          <a:lstStyle/>
          <a:p>
            <a:pPr indent="0" marL="0">
              <a:buNone/>
            </a:pPr>
            <a:r>
              <a:rPr lang="en-US" sz="1500" dirty="0">
                <a:solidFill>
                  <a:srgbClr val="FFFFFF"/>
                </a:solidFill>
                <a:latin typeface="Calibri" pitchFamily="34" charset="0"/>
                <a:ea typeface="Calibri" pitchFamily="34" charset="-122"/>
                <a:cs typeface="Calibri" pitchFamily="34" charset="-120"/>
              </a:rPr>
              <a:t>koniec prechodu NIS2</a:t>
            </a:r>
            <a:endParaRPr lang="en-US" sz="1500" dirty="0"/>
          </a:p>
        </p:txBody>
      </p:sp>
      <p:sp>
        <p:nvSpPr>
          <p:cNvPr id="20" name="Text 18"/>
          <p:cNvSpPr txBox="1"/>
          <p:nvPr/>
        </p:nvSpPr>
        <p:spPr>
          <a:xfrm>
            <a:off x="7406640" y="4727448"/>
            <a:ext cx="1325880" cy="365760"/>
          </a:xfrm>
          <a:prstGeom prst="rect">
            <a:avLst/>
          </a:prstGeom>
          <a:noFill/>
          <a:ln/>
        </p:spPr>
        <p:txBody>
          <a:bodyPr wrap="square" lIns="0" tIns="0" rIns="0" bIns="0" rtlCol="0" anchor="ctr"/>
          <a:lstStyle/>
          <a:p>
            <a:pPr indent="0" marL="0">
              <a:buNone/>
            </a:pPr>
            <a:r>
              <a:rPr lang="en-US" sz="1500" b="1" dirty="0">
                <a:solidFill>
                  <a:srgbClr val="C4A574"/>
                </a:solidFill>
                <a:latin typeface="Calibri" pitchFamily="34" charset="0"/>
                <a:ea typeface="Calibri" pitchFamily="34" charset="-122"/>
                <a:cs typeface="Calibri" pitchFamily="34" charset="-120"/>
              </a:rPr>
              <a:t>1. 1. 2027</a:t>
            </a:r>
            <a:endParaRPr lang="en-US" sz="1500" dirty="0"/>
          </a:p>
        </p:txBody>
      </p:sp>
      <p:sp>
        <p:nvSpPr>
          <p:cNvPr id="21" name="Text 19"/>
          <p:cNvSpPr txBox="1"/>
          <p:nvPr/>
        </p:nvSpPr>
        <p:spPr>
          <a:xfrm>
            <a:off x="8778240" y="4727448"/>
            <a:ext cx="2697480" cy="365760"/>
          </a:xfrm>
          <a:prstGeom prst="rect">
            <a:avLst/>
          </a:prstGeom>
          <a:noFill/>
          <a:ln/>
        </p:spPr>
        <p:txBody>
          <a:bodyPr wrap="square" lIns="0" tIns="0" rIns="0" bIns="0" rtlCol="0" anchor="ctr"/>
          <a:lstStyle/>
          <a:p>
            <a:pPr indent="0" marL="0">
              <a:buNone/>
            </a:pPr>
            <a:r>
              <a:rPr lang="en-US" sz="1500" dirty="0">
                <a:solidFill>
                  <a:srgbClr val="FFFFFF"/>
                </a:solidFill>
                <a:latin typeface="Calibri" pitchFamily="34" charset="0"/>
                <a:ea typeface="Calibri" pitchFamily="34" charset="-122"/>
                <a:cs typeface="Calibri" pitchFamily="34" charset="-120"/>
              </a:rPr>
              <a:t>e-faktúra · mzda 972 €</a:t>
            </a:r>
            <a:endParaRPr lang="en-US" sz="1500" dirty="0"/>
          </a:p>
        </p:txBody>
      </p:sp>
      <p:sp>
        <p:nvSpPr>
          <p:cNvPr id="22" name="Text 20"/>
          <p:cNvSpPr txBox="1"/>
          <p:nvPr/>
        </p:nvSpPr>
        <p:spPr>
          <a:xfrm>
            <a:off x="7406640" y="5202936"/>
            <a:ext cx="1325880" cy="365760"/>
          </a:xfrm>
          <a:prstGeom prst="rect">
            <a:avLst/>
          </a:prstGeom>
          <a:noFill/>
          <a:ln/>
        </p:spPr>
        <p:txBody>
          <a:bodyPr wrap="square" lIns="0" tIns="0" rIns="0" bIns="0" rtlCol="0" anchor="ctr"/>
          <a:lstStyle/>
          <a:p>
            <a:pPr indent="0" marL="0">
              <a:buNone/>
            </a:pPr>
            <a:r>
              <a:rPr lang="en-US" sz="1500" b="1" dirty="0">
                <a:solidFill>
                  <a:srgbClr val="C4A574"/>
                </a:solidFill>
                <a:latin typeface="Calibri" pitchFamily="34" charset="0"/>
                <a:ea typeface="Calibri" pitchFamily="34" charset="-122"/>
                <a:cs typeface="Calibri" pitchFamily="34" charset="-120"/>
              </a:rPr>
              <a:t>1. 7. 2027</a:t>
            </a:r>
            <a:endParaRPr lang="en-US" sz="1500" dirty="0"/>
          </a:p>
        </p:txBody>
      </p:sp>
      <p:sp>
        <p:nvSpPr>
          <p:cNvPr id="23" name="Text 21"/>
          <p:cNvSpPr txBox="1"/>
          <p:nvPr/>
        </p:nvSpPr>
        <p:spPr>
          <a:xfrm>
            <a:off x="8778240" y="5202936"/>
            <a:ext cx="2697480" cy="365760"/>
          </a:xfrm>
          <a:prstGeom prst="rect">
            <a:avLst/>
          </a:prstGeom>
          <a:noFill/>
          <a:ln/>
        </p:spPr>
        <p:txBody>
          <a:bodyPr wrap="square" lIns="0" tIns="0" rIns="0" bIns="0" rtlCol="0" anchor="ctr"/>
          <a:lstStyle/>
          <a:p>
            <a:pPr indent="0" marL="0">
              <a:buNone/>
            </a:pPr>
            <a:r>
              <a:rPr lang="en-US" sz="1500" dirty="0">
                <a:solidFill>
                  <a:srgbClr val="FFFFFF"/>
                </a:solidFill>
                <a:latin typeface="Calibri" pitchFamily="34" charset="0"/>
                <a:ea typeface="Calibri" pitchFamily="34" charset="-122"/>
                <a:cs typeface="Calibri" pitchFamily="34" charset="-120"/>
              </a:rPr>
              <a:t>poštár · nový Obč. zákonník</a:t>
            </a:r>
            <a:endParaRPr lang="en-US" sz="1500" dirty="0"/>
          </a:p>
        </p:txBody>
      </p:sp>
      <p:sp>
        <p:nvSpPr>
          <p:cNvPr id="24" name="Text 22"/>
          <p:cNvSpPr txBox="1"/>
          <p:nvPr/>
        </p:nvSpPr>
        <p:spPr>
          <a:xfrm>
            <a:off x="548640" y="6446520"/>
            <a:ext cx="7315200" cy="228600"/>
          </a:xfrm>
          <a:prstGeom prst="rect">
            <a:avLst/>
          </a:prstGeom>
          <a:noFill/>
          <a:ln/>
        </p:spPr>
        <p:txBody>
          <a:bodyPr wrap="square" lIns="0" tIns="0" rIns="0" bIns="0" rtlCol="0" anchor="t"/>
          <a:lstStyle/>
          <a:p>
            <a:pPr indent="0" marL="0">
              <a:buNone/>
            </a:pPr>
            <a:r>
              <a:rPr lang="en-US" sz="900" dirty="0">
                <a:solidFill>
                  <a:srgbClr val="A9A9B8"/>
                </a:solidFill>
                <a:latin typeface="Calibri" pitchFamily="34" charset="0"/>
                <a:ea typeface="Calibri" pitchFamily="34" charset="-122"/>
                <a:cs typeface="Calibri" pitchFamily="34" charset="-120"/>
              </a:rPr>
              <a:t>Samec &amp; partners  ·  TESSHOW 2026  ·  Zmeny v podnikateľskom prostredí</a:t>
            </a:r>
            <a:endParaRPr lang="en-US" sz="900" dirty="0"/>
          </a:p>
        </p:txBody>
      </p:sp>
      <p:sp>
        <p:nvSpPr>
          <p:cNvPr id="25" name="Text 23"/>
          <p:cNvSpPr txBox="1"/>
          <p:nvPr/>
        </p:nvSpPr>
        <p:spPr>
          <a:xfrm>
            <a:off x="10728655" y="6446520"/>
            <a:ext cx="914400" cy="228600"/>
          </a:xfrm>
          <a:prstGeom prst="rect">
            <a:avLst/>
          </a:prstGeom>
          <a:noFill/>
          <a:ln/>
        </p:spPr>
        <p:txBody>
          <a:bodyPr wrap="square" lIns="0" tIns="0" rIns="0" bIns="0" rtlCol="0" anchor="t"/>
          <a:lstStyle/>
          <a:p>
            <a:pPr algn="r" indent="0" marL="0">
              <a:buNone/>
            </a:pPr>
            <a:r>
              <a:rPr lang="en-US" sz="900" dirty="0">
                <a:solidFill>
                  <a:srgbClr val="A9A9B8"/>
                </a:solidFill>
                <a:latin typeface="Calibri" pitchFamily="34" charset="0"/>
                <a:ea typeface="Calibri" pitchFamily="34" charset="-122"/>
                <a:cs typeface="Calibri" pitchFamily="34" charset="-120"/>
              </a:rPr>
              <a:t>1 / 11</a:t>
            </a:r>
            <a:endParaRPr lang="en-US" sz="900" dirty="0"/>
          </a:p>
        </p:txBody>
      </p:sp>
      <p:sp>
        <p:nvSpPr>
          <p:cNvPr id="26" name="QR bg"/>
          <p:cNvSpPr/>
          <p:nvPr/>
        </p:nvSpPr>
        <p:spPr>
          <a:xfrm>
            <a:off x="5303520" y="4663440"/>
            <a:ext cx="1188720" cy="1188720"/>
          </a:xfrm>
          <a:prstGeom prst="rect">
            <a:avLst/>
          </a:prstGeom>
          <a:solidFill>
            <a:srgbClr val="FFFFFF"/>
          </a:solidFill>
          <a:ln>
            <a:noFill/>
          </a:ln>
          <a:effectLst/>
        </p:spPr>
        <p:txBody>
          <a:bodyPr rtlCol="0" anchor="ctr"/>
          <a:lstStyle/>
          <a:p>
            <a:pPr algn="ctr"/>
          </a:p>
        </p:txBody>
      </p:sp>
      <p:pic>
        <p:nvPicPr>
          <p:cNvPr id="27" name="QR tes-2026" descr="image.png"/>
          <p:cNvPicPr>
            <a:picLocks noChangeAspect="1"/>
          </p:cNvPicPr>
          <p:nvPr/>
        </p:nvPicPr>
        <p:blipFill>
          <a:blip r:embed="rId3"/>
          <a:stretch>
            <a:fillRect/>
          </a:stretch>
        </p:blipFill>
        <p:spPr>
          <a:xfrm>
            <a:off x="5376672" y="4736592"/>
            <a:ext cx="1042416" cy="1042416"/>
          </a:xfrm>
          <a:prstGeom prst="rect">
            <a:avLst/>
          </a:prstGeom>
        </p:spPr>
      </p:pic>
      <p:sp>
        <p:nvSpPr>
          <p:cNvPr id="28" name="QR caption"/>
          <p:cNvSpPr txBox="1"/>
          <p:nvPr/>
        </p:nvSpPr>
        <p:spPr>
          <a:xfrm>
            <a:off x="4983480" y="5897880"/>
            <a:ext cx="1828800" cy="320040"/>
          </a:xfrm>
          <a:prstGeom prst="rect">
            <a:avLst/>
          </a:prstGeom>
          <a:noFill/>
        </p:spPr>
        <p:txBody>
          <a:bodyPr wrap="square" lIns="0" tIns="0" rIns="0" bIns="0">
            <a:spAutoFit/>
          </a:bodyPr>
          <a:lstStyle/>
          <a:p>
            <a:pPr algn="ctr"/>
            <a:r>
              <a:rPr sz="900" b="1">
                <a:solidFill>
                  <a:srgbClr val="C4A574"/>
                </a:solidFill>
                <a:latin typeface="Calibri"/>
              </a:rPr>
              <a:t>Prezentácia na stiahnutie</a:t>
            </a:r>
          </a:p>
          <a:p>
            <a:pPr algn="ctr"/>
            <a:r>
              <a:rPr sz="800">
                <a:solidFill>
                  <a:srgbClr val="A9A9B8"/>
                </a:solidFill>
                <a:latin typeface="Calibri"/>
              </a:rPr>
              <a:t>www.aksamec.sk/tes-2026/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47472"/>
            <a:ext cx="11094415" cy="274320"/>
          </a:xfrm>
          <a:prstGeom prst="rect">
            <a:avLst/>
          </a:prstGeom>
          <a:noFill/>
          <a:ln/>
        </p:spPr>
        <p:txBody>
          <a:bodyPr wrap="square" lIns="0" tIns="0" rIns="0" bIns="0" rtlCol="0" anchor="t"/>
          <a:lstStyle/>
          <a:p>
            <a:pPr indent="0" marL="0">
              <a:buNone/>
            </a:pPr>
            <a:r>
              <a:rPr lang="en-US" sz="1200" b="1" spc="100" kern="0" dirty="0">
                <a:solidFill>
                  <a:srgbClr val="8C6D3F"/>
                </a:solidFill>
                <a:latin typeface="Calibri" pitchFamily="34" charset="0"/>
                <a:ea typeface="Calibri" pitchFamily="34" charset="-122"/>
                <a:cs typeface="Calibri" pitchFamily="34" charset="-120"/>
              </a:rPr>
              <a:t>KALENDÁR</a:t>
            </a:r>
            <a:endParaRPr lang="en-US" sz="1200" dirty="0"/>
          </a:p>
        </p:txBody>
      </p:sp>
      <p:sp>
        <p:nvSpPr>
          <p:cNvPr id="3" name="Text 1"/>
          <p:cNvSpPr txBox="1"/>
          <p:nvPr/>
        </p:nvSpPr>
        <p:spPr>
          <a:xfrm>
            <a:off x="548640" y="621792"/>
            <a:ext cx="11094415" cy="640080"/>
          </a:xfrm>
          <a:prstGeom prst="rect">
            <a:avLst/>
          </a:prstGeom>
          <a:noFill/>
          <a:ln/>
        </p:spPr>
        <p:txBody>
          <a:bodyPr wrap="square" lIns="0" tIns="0" rIns="0" bIns="0" rtlCol="0" anchor="t"/>
          <a:lstStyle/>
          <a:p>
            <a:pPr indent="0" marL="0">
              <a:buNone/>
            </a:pPr>
            <a:r>
              <a:rPr lang="en-US" sz="3000" b="1" dirty="0">
                <a:solidFill>
                  <a:srgbClr val="1A1A2E"/>
                </a:solidFill>
                <a:latin typeface="Georgia" pitchFamily="34" charset="0"/>
                <a:ea typeface="Georgia" pitchFamily="34" charset="-122"/>
                <a:cs typeface="Georgia" pitchFamily="34" charset="-120"/>
              </a:rPr>
              <a:t>Od januára 2026 do júla 2027</a:t>
            </a:r>
            <a:endParaRPr lang="en-US" sz="3000" dirty="0"/>
          </a:p>
        </p:txBody>
      </p:sp>
      <p:sp>
        <p:nvSpPr>
          <p:cNvPr id="4" name="Text 2"/>
          <p:cNvSpPr txBox="1"/>
          <p:nvPr/>
        </p:nvSpPr>
        <p:spPr>
          <a:xfrm>
            <a:off x="548640" y="1325880"/>
            <a:ext cx="3657600" cy="274320"/>
          </a:xfrm>
          <a:prstGeom prst="rect">
            <a:avLst/>
          </a:prstGeom>
          <a:noFill/>
          <a:ln/>
        </p:spPr>
        <p:txBody>
          <a:bodyPr wrap="square" lIns="0" tIns="0" rIns="0" bIns="0" rtlCol="0" anchor="t"/>
          <a:lstStyle/>
          <a:p>
            <a:pPr indent="0" marL="0">
              <a:buNone/>
            </a:pPr>
            <a:r>
              <a:rPr lang="en-US" sz="1200" b="1" spc="100" kern="0" dirty="0">
                <a:solidFill>
                  <a:srgbClr val="6B6B78"/>
                </a:solidFill>
                <a:latin typeface="Calibri" pitchFamily="34" charset="0"/>
                <a:ea typeface="Calibri" pitchFamily="34" charset="-122"/>
                <a:cs typeface="Calibri" pitchFamily="34" charset="-120"/>
              </a:rPr>
              <a:t>2026 – UŽ PLATÍ</a:t>
            </a:r>
            <a:endParaRPr lang="en-US" sz="1200" dirty="0"/>
          </a:p>
        </p:txBody>
      </p:sp>
      <p:sp>
        <p:nvSpPr>
          <p:cNvPr id="5" name="Shape 3"/>
          <p:cNvSpPr/>
          <p:nvPr/>
        </p:nvSpPr>
        <p:spPr>
          <a:xfrm>
            <a:off x="548640" y="1755648"/>
            <a:ext cx="11094415" cy="0"/>
          </a:xfrm>
          <a:prstGeom prst="line">
            <a:avLst/>
          </a:prstGeom>
          <a:noFill/>
          <a:ln w="19050">
            <a:solidFill>
              <a:srgbClr val="DDD6C8"/>
            </a:solidFill>
            <a:prstDash val="solid"/>
          </a:ln>
        </p:spPr>
        <p:txBody>
          <a:bodyPr/>
          <a:p/>
        </p:txBody>
      </p:sp>
      <p:sp>
        <p:nvSpPr>
          <p:cNvPr id="6" name="Shape 4"/>
          <p:cNvSpPr/>
          <p:nvPr/>
        </p:nvSpPr>
        <p:spPr>
          <a:xfrm>
            <a:off x="603504" y="1682496"/>
            <a:ext cx="146304" cy="146304"/>
          </a:xfrm>
          <a:prstGeom prst="ellipse">
            <a:avLst/>
          </a:prstGeom>
          <a:solidFill>
            <a:srgbClr val="A9A9B8"/>
          </a:solidFill>
          <a:ln/>
        </p:spPr>
        <p:txBody>
          <a:bodyPr/>
          <a:p/>
        </p:txBody>
      </p:sp>
      <p:sp>
        <p:nvSpPr>
          <p:cNvPr id="7" name="Shape 5"/>
          <p:cNvSpPr/>
          <p:nvPr/>
        </p:nvSpPr>
        <p:spPr>
          <a:xfrm>
            <a:off x="548640" y="1938528"/>
            <a:ext cx="1274788" cy="1298448"/>
          </a:xfrm>
          <a:prstGeom prst="roundRect">
            <a:avLst>
              <a:gd name="adj" fmla="val 5738"/>
            </a:avLst>
          </a:prstGeom>
          <a:solidFill>
            <a:srgbClr val="F4F1EB"/>
          </a:solidFill>
          <a:ln/>
        </p:spPr>
        <p:txBody>
          <a:bodyPr/>
          <a:p/>
        </p:txBody>
      </p:sp>
      <p:sp>
        <p:nvSpPr>
          <p:cNvPr id="8" name="Text 6"/>
          <p:cNvSpPr txBox="1"/>
          <p:nvPr/>
        </p:nvSpPr>
        <p:spPr>
          <a:xfrm>
            <a:off x="640080" y="2029968"/>
            <a:ext cx="1091908" cy="274320"/>
          </a:xfrm>
          <a:prstGeom prst="rect">
            <a:avLst/>
          </a:prstGeom>
          <a:noFill/>
          <a:ln/>
        </p:spPr>
        <p:txBody>
          <a:bodyPr wrap="square" lIns="0" tIns="0" rIns="0" bIns="0" rtlCol="0" anchor="t"/>
          <a:lstStyle/>
          <a:p>
            <a:pPr indent="0" marL="0">
              <a:buNone/>
            </a:pPr>
            <a:r>
              <a:rPr lang="en-US" sz="1400" b="1" dirty="0">
                <a:solidFill>
                  <a:srgbClr val="1A1A2E"/>
                </a:solidFill>
                <a:latin typeface="Calibri" pitchFamily="34" charset="0"/>
                <a:ea typeface="Calibri" pitchFamily="34" charset="-122"/>
                <a:cs typeface="Calibri" pitchFamily="34" charset="-120"/>
              </a:rPr>
              <a:t>1. 1.</a:t>
            </a:r>
            <a:endParaRPr lang="en-US" sz="1400" dirty="0"/>
          </a:p>
        </p:txBody>
      </p:sp>
      <p:sp>
        <p:nvSpPr>
          <p:cNvPr id="9" name="Text 7"/>
          <p:cNvSpPr txBox="1"/>
          <p:nvPr/>
        </p:nvSpPr>
        <p:spPr>
          <a:xfrm>
            <a:off x="640080" y="2322576"/>
            <a:ext cx="1091908" cy="868680"/>
          </a:xfrm>
          <a:prstGeom prst="rect">
            <a:avLst/>
          </a:prstGeom>
          <a:noFill/>
          <a:ln/>
        </p:spPr>
        <p:txBody>
          <a:bodyPr wrap="square" lIns="0" tIns="0" rIns="0" bIns="0" rtlCol="0" anchor="t"/>
          <a:lstStyle/>
          <a:p>
            <a:pPr indent="0" marL="0">
              <a:buNone/>
            </a:pPr>
            <a:r>
              <a:rPr lang="en-US" sz="1150" dirty="0">
                <a:solidFill>
                  <a:srgbClr val="1A1A2E"/>
                </a:solidFill>
                <a:latin typeface="Calibri" pitchFamily="34" charset="0"/>
                <a:ea typeface="Calibri" pitchFamily="34" charset="-122"/>
                <a:cs typeface="Calibri" pitchFamily="34" charset="-120"/>
              </a:rPr>
              <a:t>zdravotné odvody 5 %, daň FO 30 / 35 %, eKasa 2.0</a:t>
            </a:r>
            <a:endParaRPr lang="en-US" sz="1150" dirty="0"/>
          </a:p>
        </p:txBody>
      </p:sp>
      <p:sp>
        <p:nvSpPr>
          <p:cNvPr id="10" name="Shape 8"/>
          <p:cNvSpPr/>
          <p:nvPr/>
        </p:nvSpPr>
        <p:spPr>
          <a:xfrm>
            <a:off x="2006308" y="1682496"/>
            <a:ext cx="146304" cy="146304"/>
          </a:xfrm>
          <a:prstGeom prst="ellipse">
            <a:avLst/>
          </a:prstGeom>
          <a:solidFill>
            <a:srgbClr val="A9A9B8"/>
          </a:solidFill>
          <a:ln/>
        </p:spPr>
        <p:txBody>
          <a:bodyPr/>
          <a:p/>
        </p:txBody>
      </p:sp>
      <p:sp>
        <p:nvSpPr>
          <p:cNvPr id="11" name="Shape 9"/>
          <p:cNvSpPr/>
          <p:nvPr/>
        </p:nvSpPr>
        <p:spPr>
          <a:xfrm>
            <a:off x="1951444" y="1938528"/>
            <a:ext cx="1274788" cy="1298448"/>
          </a:xfrm>
          <a:prstGeom prst="roundRect">
            <a:avLst>
              <a:gd name="adj" fmla="val 5738"/>
            </a:avLst>
          </a:prstGeom>
          <a:solidFill>
            <a:srgbClr val="F4F1EB"/>
          </a:solidFill>
          <a:ln/>
        </p:spPr>
        <p:txBody>
          <a:bodyPr/>
          <a:p/>
        </p:txBody>
      </p:sp>
      <p:sp>
        <p:nvSpPr>
          <p:cNvPr id="12" name="Text 10"/>
          <p:cNvSpPr txBox="1"/>
          <p:nvPr/>
        </p:nvSpPr>
        <p:spPr>
          <a:xfrm>
            <a:off x="2042884" y="2029968"/>
            <a:ext cx="1091908" cy="274320"/>
          </a:xfrm>
          <a:prstGeom prst="rect">
            <a:avLst/>
          </a:prstGeom>
          <a:noFill/>
          <a:ln/>
        </p:spPr>
        <p:txBody>
          <a:bodyPr wrap="square" lIns="0" tIns="0" rIns="0" bIns="0" rtlCol="0" anchor="t"/>
          <a:lstStyle/>
          <a:p>
            <a:pPr indent="0" marL="0">
              <a:buNone/>
            </a:pPr>
            <a:r>
              <a:rPr lang="en-US" sz="1400" b="1" dirty="0">
                <a:solidFill>
                  <a:srgbClr val="1A1A2E"/>
                </a:solidFill>
                <a:latin typeface="Calibri" pitchFamily="34" charset="0"/>
                <a:ea typeface="Calibri" pitchFamily="34" charset="-122"/>
                <a:cs typeface="Calibri" pitchFamily="34" charset="-120"/>
              </a:rPr>
              <a:t>1. 4.</a:t>
            </a:r>
            <a:endParaRPr lang="en-US" sz="1400" dirty="0"/>
          </a:p>
        </p:txBody>
      </p:sp>
      <p:sp>
        <p:nvSpPr>
          <p:cNvPr id="13" name="Text 11"/>
          <p:cNvSpPr txBox="1"/>
          <p:nvPr/>
        </p:nvSpPr>
        <p:spPr>
          <a:xfrm>
            <a:off x="2042884" y="2322576"/>
            <a:ext cx="1091908" cy="868680"/>
          </a:xfrm>
          <a:prstGeom prst="rect">
            <a:avLst/>
          </a:prstGeom>
          <a:noFill/>
          <a:ln/>
        </p:spPr>
        <p:txBody>
          <a:bodyPr wrap="square" lIns="0" tIns="0" rIns="0" bIns="0" rtlCol="0" anchor="t"/>
          <a:lstStyle/>
          <a:p>
            <a:pPr indent="0" marL="0">
              <a:buNone/>
            </a:pPr>
            <a:r>
              <a:rPr lang="en-US" sz="1150" dirty="0">
                <a:solidFill>
                  <a:srgbClr val="1A1A2E"/>
                </a:solidFill>
                <a:latin typeface="Calibri" pitchFamily="34" charset="0"/>
                <a:ea typeface="Calibri" pitchFamily="34" charset="-122"/>
                <a:cs typeface="Calibri" pitchFamily="34" charset="-120"/>
              </a:rPr>
              <a:t>PN od zamestnávateľa 14 dní</a:t>
            </a:r>
            <a:endParaRPr lang="en-US" sz="1150" dirty="0"/>
          </a:p>
        </p:txBody>
      </p:sp>
      <p:sp>
        <p:nvSpPr>
          <p:cNvPr id="14" name="Shape 12"/>
          <p:cNvSpPr/>
          <p:nvPr/>
        </p:nvSpPr>
        <p:spPr>
          <a:xfrm>
            <a:off x="3409112" y="1682496"/>
            <a:ext cx="146304" cy="146304"/>
          </a:xfrm>
          <a:prstGeom prst="ellipse">
            <a:avLst/>
          </a:prstGeom>
          <a:solidFill>
            <a:srgbClr val="A9A9B8"/>
          </a:solidFill>
          <a:ln/>
        </p:spPr>
        <p:txBody>
          <a:bodyPr/>
          <a:p/>
        </p:txBody>
      </p:sp>
      <p:sp>
        <p:nvSpPr>
          <p:cNvPr id="15" name="Shape 13"/>
          <p:cNvSpPr/>
          <p:nvPr/>
        </p:nvSpPr>
        <p:spPr>
          <a:xfrm>
            <a:off x="3354248" y="1938528"/>
            <a:ext cx="1274788" cy="1298448"/>
          </a:xfrm>
          <a:prstGeom prst="roundRect">
            <a:avLst>
              <a:gd name="adj" fmla="val 5738"/>
            </a:avLst>
          </a:prstGeom>
          <a:solidFill>
            <a:srgbClr val="F4F1EB"/>
          </a:solidFill>
          <a:ln/>
        </p:spPr>
        <p:txBody>
          <a:bodyPr/>
          <a:p/>
        </p:txBody>
      </p:sp>
      <p:sp>
        <p:nvSpPr>
          <p:cNvPr id="16" name="Text 14"/>
          <p:cNvSpPr txBox="1"/>
          <p:nvPr/>
        </p:nvSpPr>
        <p:spPr>
          <a:xfrm>
            <a:off x="3445688" y="2029968"/>
            <a:ext cx="1091908" cy="274320"/>
          </a:xfrm>
          <a:prstGeom prst="rect">
            <a:avLst/>
          </a:prstGeom>
          <a:noFill/>
          <a:ln/>
        </p:spPr>
        <p:txBody>
          <a:bodyPr wrap="square" lIns="0" tIns="0" rIns="0" bIns="0" rtlCol="0" anchor="t"/>
          <a:lstStyle/>
          <a:p>
            <a:pPr indent="0" marL="0">
              <a:buNone/>
            </a:pPr>
            <a:r>
              <a:rPr lang="en-US" sz="1400" b="1" dirty="0">
                <a:solidFill>
                  <a:srgbClr val="1A1A2E"/>
                </a:solidFill>
                <a:latin typeface="Calibri" pitchFamily="34" charset="0"/>
                <a:ea typeface="Calibri" pitchFamily="34" charset="-122"/>
                <a:cs typeface="Calibri" pitchFamily="34" charset="-120"/>
              </a:rPr>
              <a:t>1. 5.</a:t>
            </a:r>
            <a:endParaRPr lang="en-US" sz="1400" dirty="0"/>
          </a:p>
        </p:txBody>
      </p:sp>
      <p:sp>
        <p:nvSpPr>
          <p:cNvPr id="17" name="Text 15"/>
          <p:cNvSpPr txBox="1"/>
          <p:nvPr/>
        </p:nvSpPr>
        <p:spPr>
          <a:xfrm>
            <a:off x="3445688" y="2322576"/>
            <a:ext cx="1091908" cy="868680"/>
          </a:xfrm>
          <a:prstGeom prst="rect">
            <a:avLst/>
          </a:prstGeom>
          <a:noFill/>
          <a:ln/>
        </p:spPr>
        <p:txBody>
          <a:bodyPr wrap="square" lIns="0" tIns="0" rIns="0" bIns="0" rtlCol="0" anchor="t"/>
          <a:lstStyle/>
          <a:p>
            <a:pPr indent="0" marL="0">
              <a:buNone/>
            </a:pPr>
            <a:r>
              <a:rPr lang="en-US" sz="1150" dirty="0">
                <a:solidFill>
                  <a:srgbClr val="1A1A2E"/>
                </a:solidFill>
                <a:latin typeface="Calibri" pitchFamily="34" charset="0"/>
                <a:ea typeface="Calibri" pitchFamily="34" charset="-122"/>
                <a:cs typeface="Calibri" pitchFamily="34" charset="-120"/>
              </a:rPr>
              <a:t>povinná bezhotovostná platba nad 1 €</a:t>
            </a:r>
            <a:endParaRPr lang="en-US" sz="1150" dirty="0"/>
          </a:p>
        </p:txBody>
      </p:sp>
      <p:sp>
        <p:nvSpPr>
          <p:cNvPr id="18" name="Shape 16"/>
          <p:cNvSpPr/>
          <p:nvPr/>
        </p:nvSpPr>
        <p:spPr>
          <a:xfrm>
            <a:off x="4811916" y="1682496"/>
            <a:ext cx="146304" cy="146304"/>
          </a:xfrm>
          <a:prstGeom prst="ellipse">
            <a:avLst/>
          </a:prstGeom>
          <a:solidFill>
            <a:srgbClr val="A9A9B8"/>
          </a:solidFill>
          <a:ln/>
        </p:spPr>
        <p:txBody>
          <a:bodyPr/>
          <a:p/>
        </p:txBody>
      </p:sp>
      <p:sp>
        <p:nvSpPr>
          <p:cNvPr id="19" name="Shape 17"/>
          <p:cNvSpPr/>
          <p:nvPr/>
        </p:nvSpPr>
        <p:spPr>
          <a:xfrm>
            <a:off x="4757052" y="1938528"/>
            <a:ext cx="1274788" cy="1298448"/>
          </a:xfrm>
          <a:prstGeom prst="roundRect">
            <a:avLst>
              <a:gd name="adj" fmla="val 5738"/>
            </a:avLst>
          </a:prstGeom>
          <a:solidFill>
            <a:srgbClr val="F4F1EB"/>
          </a:solidFill>
          <a:ln/>
        </p:spPr>
        <p:txBody>
          <a:bodyPr/>
          <a:p/>
        </p:txBody>
      </p:sp>
      <p:sp>
        <p:nvSpPr>
          <p:cNvPr id="20" name="Text 18"/>
          <p:cNvSpPr txBox="1"/>
          <p:nvPr/>
        </p:nvSpPr>
        <p:spPr>
          <a:xfrm>
            <a:off x="4848492" y="2029968"/>
            <a:ext cx="1091908" cy="274320"/>
          </a:xfrm>
          <a:prstGeom prst="rect">
            <a:avLst/>
          </a:prstGeom>
          <a:noFill/>
          <a:ln/>
        </p:spPr>
        <p:txBody>
          <a:bodyPr wrap="square" lIns="0" tIns="0" rIns="0" bIns="0" rtlCol="0" anchor="t"/>
          <a:lstStyle/>
          <a:p>
            <a:pPr indent="0" marL="0">
              <a:buNone/>
            </a:pPr>
            <a:r>
              <a:rPr lang="en-US" sz="1400" b="1" dirty="0">
                <a:solidFill>
                  <a:srgbClr val="1A1A2E"/>
                </a:solidFill>
                <a:latin typeface="Calibri" pitchFamily="34" charset="0"/>
                <a:ea typeface="Calibri" pitchFamily="34" charset="-122"/>
                <a:cs typeface="Calibri" pitchFamily="34" charset="-120"/>
              </a:rPr>
              <a:t>19. 6.</a:t>
            </a:r>
            <a:endParaRPr lang="en-US" sz="1400" dirty="0"/>
          </a:p>
        </p:txBody>
      </p:sp>
      <p:sp>
        <p:nvSpPr>
          <p:cNvPr id="21" name="Text 19"/>
          <p:cNvSpPr txBox="1"/>
          <p:nvPr/>
        </p:nvSpPr>
        <p:spPr>
          <a:xfrm>
            <a:off x="4848492" y="2322576"/>
            <a:ext cx="1091908" cy="868680"/>
          </a:xfrm>
          <a:prstGeom prst="rect">
            <a:avLst/>
          </a:prstGeom>
          <a:noFill/>
          <a:ln/>
        </p:spPr>
        <p:txBody>
          <a:bodyPr wrap="square" lIns="0" tIns="0" rIns="0" bIns="0" rtlCol="0" anchor="t"/>
          <a:lstStyle/>
          <a:p>
            <a:pPr indent="0" marL="0">
              <a:buNone/>
            </a:pPr>
            <a:r>
              <a:rPr lang="en-US" sz="1150" dirty="0">
                <a:solidFill>
                  <a:srgbClr val="1A1A2E"/>
                </a:solidFill>
                <a:latin typeface="Calibri" pitchFamily="34" charset="0"/>
                <a:ea typeface="Calibri" pitchFamily="34" charset="-122"/>
                <a:cs typeface="Calibri" pitchFamily="34" charset="-120"/>
              </a:rPr>
              <a:t>tlačidlo na odstúpenie od zmluvy</a:t>
            </a:r>
            <a:endParaRPr lang="en-US" sz="1150" dirty="0"/>
          </a:p>
        </p:txBody>
      </p:sp>
      <p:sp>
        <p:nvSpPr>
          <p:cNvPr id="22" name="Shape 20"/>
          <p:cNvSpPr/>
          <p:nvPr/>
        </p:nvSpPr>
        <p:spPr>
          <a:xfrm>
            <a:off x="6214720" y="1682496"/>
            <a:ext cx="146304" cy="146304"/>
          </a:xfrm>
          <a:prstGeom prst="ellipse">
            <a:avLst/>
          </a:prstGeom>
          <a:solidFill>
            <a:srgbClr val="A9A9B8"/>
          </a:solidFill>
          <a:ln/>
        </p:spPr>
        <p:txBody>
          <a:bodyPr/>
          <a:p/>
        </p:txBody>
      </p:sp>
      <p:sp>
        <p:nvSpPr>
          <p:cNvPr id="23" name="Shape 21"/>
          <p:cNvSpPr/>
          <p:nvPr/>
        </p:nvSpPr>
        <p:spPr>
          <a:xfrm>
            <a:off x="6159856" y="1938528"/>
            <a:ext cx="1274788" cy="1298448"/>
          </a:xfrm>
          <a:prstGeom prst="roundRect">
            <a:avLst>
              <a:gd name="adj" fmla="val 5738"/>
            </a:avLst>
          </a:prstGeom>
          <a:solidFill>
            <a:srgbClr val="F4F1EB"/>
          </a:solidFill>
          <a:ln/>
        </p:spPr>
        <p:txBody>
          <a:bodyPr/>
          <a:p/>
        </p:txBody>
      </p:sp>
      <p:sp>
        <p:nvSpPr>
          <p:cNvPr id="24" name="Text 22"/>
          <p:cNvSpPr txBox="1"/>
          <p:nvPr/>
        </p:nvSpPr>
        <p:spPr>
          <a:xfrm>
            <a:off x="6251296" y="2029968"/>
            <a:ext cx="1091908" cy="274320"/>
          </a:xfrm>
          <a:prstGeom prst="rect">
            <a:avLst/>
          </a:prstGeom>
          <a:noFill/>
          <a:ln/>
        </p:spPr>
        <p:txBody>
          <a:bodyPr wrap="square" lIns="0" tIns="0" rIns="0" bIns="0" rtlCol="0" anchor="t"/>
          <a:lstStyle/>
          <a:p>
            <a:pPr indent="0" marL="0">
              <a:buNone/>
            </a:pPr>
            <a:r>
              <a:rPr lang="en-US" sz="1400" b="1" dirty="0">
                <a:solidFill>
                  <a:srgbClr val="1A1A2E"/>
                </a:solidFill>
                <a:latin typeface="Calibri" pitchFamily="34" charset="0"/>
                <a:ea typeface="Calibri" pitchFamily="34" charset="-122"/>
                <a:cs typeface="Calibri" pitchFamily="34" charset="-120"/>
              </a:rPr>
              <a:t>1. 7.</a:t>
            </a:r>
            <a:endParaRPr lang="en-US" sz="1400" dirty="0"/>
          </a:p>
        </p:txBody>
      </p:sp>
      <p:sp>
        <p:nvSpPr>
          <p:cNvPr id="25" name="Text 23"/>
          <p:cNvSpPr txBox="1"/>
          <p:nvPr/>
        </p:nvSpPr>
        <p:spPr>
          <a:xfrm>
            <a:off x="6251296" y="2322576"/>
            <a:ext cx="1091908" cy="868680"/>
          </a:xfrm>
          <a:prstGeom prst="rect">
            <a:avLst/>
          </a:prstGeom>
          <a:noFill/>
          <a:ln/>
        </p:spPr>
        <p:txBody>
          <a:bodyPr wrap="square" lIns="0" tIns="0" rIns="0" bIns="0" rtlCol="0" anchor="t"/>
          <a:lstStyle/>
          <a:p>
            <a:pPr indent="0" marL="0">
              <a:buNone/>
            </a:pPr>
            <a:r>
              <a:rPr lang="en-US" sz="1150" dirty="0">
                <a:solidFill>
                  <a:srgbClr val="1A1A2E"/>
                </a:solidFill>
                <a:latin typeface="Calibri" pitchFamily="34" charset="0"/>
                <a:ea typeface="Calibri" pitchFamily="34" charset="-122"/>
                <a:cs typeface="Calibri" pitchFamily="34" charset="-120"/>
              </a:rPr>
              <a:t>SZČO: príjmový test, mikroodvod</a:t>
            </a:r>
            <a:endParaRPr lang="en-US" sz="1150" dirty="0"/>
          </a:p>
        </p:txBody>
      </p:sp>
      <p:sp>
        <p:nvSpPr>
          <p:cNvPr id="26" name="Shape 24"/>
          <p:cNvSpPr/>
          <p:nvPr/>
        </p:nvSpPr>
        <p:spPr>
          <a:xfrm>
            <a:off x="7617524" y="1682496"/>
            <a:ext cx="146304" cy="146304"/>
          </a:xfrm>
          <a:prstGeom prst="ellipse">
            <a:avLst/>
          </a:prstGeom>
          <a:solidFill>
            <a:srgbClr val="A9A9B8"/>
          </a:solidFill>
          <a:ln/>
        </p:spPr>
        <p:txBody>
          <a:bodyPr/>
          <a:p/>
        </p:txBody>
      </p:sp>
      <p:sp>
        <p:nvSpPr>
          <p:cNvPr id="27" name="Shape 25"/>
          <p:cNvSpPr/>
          <p:nvPr/>
        </p:nvSpPr>
        <p:spPr>
          <a:xfrm>
            <a:off x="7562659" y="1938528"/>
            <a:ext cx="1274788" cy="1298448"/>
          </a:xfrm>
          <a:prstGeom prst="roundRect">
            <a:avLst>
              <a:gd name="adj" fmla="val 5738"/>
            </a:avLst>
          </a:prstGeom>
          <a:solidFill>
            <a:srgbClr val="F4F1EB"/>
          </a:solidFill>
          <a:ln/>
        </p:spPr>
        <p:txBody>
          <a:bodyPr/>
          <a:p/>
        </p:txBody>
      </p:sp>
      <p:sp>
        <p:nvSpPr>
          <p:cNvPr id="28" name="Text 26"/>
          <p:cNvSpPr txBox="1"/>
          <p:nvPr/>
        </p:nvSpPr>
        <p:spPr>
          <a:xfrm>
            <a:off x="7654099" y="2029968"/>
            <a:ext cx="1091908" cy="274320"/>
          </a:xfrm>
          <a:prstGeom prst="rect">
            <a:avLst/>
          </a:prstGeom>
          <a:noFill/>
          <a:ln/>
        </p:spPr>
        <p:txBody>
          <a:bodyPr wrap="square" lIns="0" tIns="0" rIns="0" bIns="0" rtlCol="0" anchor="t"/>
          <a:lstStyle/>
          <a:p>
            <a:pPr indent="0" marL="0">
              <a:buNone/>
            </a:pPr>
            <a:r>
              <a:rPr lang="en-US" sz="1400" b="1" dirty="0">
                <a:solidFill>
                  <a:srgbClr val="1A1A2E"/>
                </a:solidFill>
                <a:latin typeface="Calibri" pitchFamily="34" charset="0"/>
                <a:ea typeface="Calibri" pitchFamily="34" charset="-122"/>
                <a:cs typeface="Calibri" pitchFamily="34" charset="-120"/>
              </a:rPr>
              <a:t>2. 8.</a:t>
            </a:r>
            <a:endParaRPr lang="en-US" sz="1400" dirty="0"/>
          </a:p>
        </p:txBody>
      </p:sp>
      <p:sp>
        <p:nvSpPr>
          <p:cNvPr id="29" name="Text 27"/>
          <p:cNvSpPr txBox="1"/>
          <p:nvPr/>
        </p:nvSpPr>
        <p:spPr>
          <a:xfrm>
            <a:off x="7654099" y="2322576"/>
            <a:ext cx="1091908" cy="868680"/>
          </a:xfrm>
          <a:prstGeom prst="rect">
            <a:avLst/>
          </a:prstGeom>
          <a:noFill/>
          <a:ln/>
        </p:spPr>
        <p:txBody>
          <a:bodyPr wrap="square" lIns="0" tIns="0" rIns="0" bIns="0" rtlCol="0" anchor="t"/>
          <a:lstStyle/>
          <a:p>
            <a:pPr indent="0" marL="0">
              <a:buNone/>
            </a:pPr>
            <a:r>
              <a:rPr lang="en-US" sz="1150" dirty="0">
                <a:solidFill>
                  <a:srgbClr val="1A1A2E"/>
                </a:solidFill>
                <a:latin typeface="Calibri" pitchFamily="34" charset="0"/>
                <a:ea typeface="Calibri" pitchFamily="34" charset="-122"/>
                <a:cs typeface="Calibri" pitchFamily="34" charset="-120"/>
              </a:rPr>
              <a:t>AI Act – transparentnosť (čl. 50)</a:t>
            </a:r>
            <a:endParaRPr lang="en-US" sz="1150" dirty="0"/>
          </a:p>
        </p:txBody>
      </p:sp>
      <p:sp>
        <p:nvSpPr>
          <p:cNvPr id="30" name="Shape 28"/>
          <p:cNvSpPr/>
          <p:nvPr/>
        </p:nvSpPr>
        <p:spPr>
          <a:xfrm>
            <a:off x="9020327" y="1682496"/>
            <a:ext cx="146304" cy="146304"/>
          </a:xfrm>
          <a:prstGeom prst="ellipse">
            <a:avLst/>
          </a:prstGeom>
          <a:solidFill>
            <a:srgbClr val="A9A9B8"/>
          </a:solidFill>
          <a:ln/>
        </p:spPr>
        <p:txBody>
          <a:bodyPr/>
          <a:p/>
        </p:txBody>
      </p:sp>
      <p:sp>
        <p:nvSpPr>
          <p:cNvPr id="31" name="Shape 29"/>
          <p:cNvSpPr/>
          <p:nvPr/>
        </p:nvSpPr>
        <p:spPr>
          <a:xfrm>
            <a:off x="8965463" y="1938528"/>
            <a:ext cx="1274788" cy="1298448"/>
          </a:xfrm>
          <a:prstGeom prst="roundRect">
            <a:avLst>
              <a:gd name="adj" fmla="val 5738"/>
            </a:avLst>
          </a:prstGeom>
          <a:solidFill>
            <a:srgbClr val="F4F1EB"/>
          </a:solidFill>
          <a:ln/>
        </p:spPr>
        <p:txBody>
          <a:bodyPr/>
          <a:p/>
        </p:txBody>
      </p:sp>
      <p:sp>
        <p:nvSpPr>
          <p:cNvPr id="32" name="Text 30"/>
          <p:cNvSpPr txBox="1"/>
          <p:nvPr/>
        </p:nvSpPr>
        <p:spPr>
          <a:xfrm>
            <a:off x="9056903" y="2029968"/>
            <a:ext cx="1091908" cy="274320"/>
          </a:xfrm>
          <a:prstGeom prst="rect">
            <a:avLst/>
          </a:prstGeom>
          <a:noFill/>
          <a:ln/>
        </p:spPr>
        <p:txBody>
          <a:bodyPr wrap="square" lIns="0" tIns="0" rIns="0" bIns="0" rtlCol="0" anchor="t"/>
          <a:lstStyle/>
          <a:p>
            <a:pPr indent="0" marL="0">
              <a:buNone/>
            </a:pPr>
            <a:r>
              <a:rPr lang="en-US" sz="1400" b="1" dirty="0">
                <a:solidFill>
                  <a:srgbClr val="1A1A2E"/>
                </a:solidFill>
                <a:latin typeface="Calibri" pitchFamily="34" charset="0"/>
                <a:ea typeface="Calibri" pitchFamily="34" charset="-122"/>
                <a:cs typeface="Calibri" pitchFamily="34" charset="-120"/>
              </a:rPr>
              <a:t>17. 8.</a:t>
            </a:r>
            <a:endParaRPr lang="en-US" sz="1400" dirty="0"/>
          </a:p>
        </p:txBody>
      </p:sp>
      <p:sp>
        <p:nvSpPr>
          <p:cNvPr id="33" name="Text 31"/>
          <p:cNvSpPr txBox="1"/>
          <p:nvPr/>
        </p:nvSpPr>
        <p:spPr>
          <a:xfrm>
            <a:off x="9056903" y="2322576"/>
            <a:ext cx="1091908" cy="868680"/>
          </a:xfrm>
          <a:prstGeom prst="rect">
            <a:avLst/>
          </a:prstGeom>
          <a:noFill/>
          <a:ln/>
        </p:spPr>
        <p:txBody>
          <a:bodyPr wrap="square" lIns="0" tIns="0" rIns="0" bIns="0" rtlCol="0" anchor="t"/>
          <a:lstStyle/>
          <a:p>
            <a:pPr indent="0" marL="0">
              <a:buNone/>
            </a:pPr>
            <a:r>
              <a:rPr lang="en-US" sz="1150" dirty="0">
                <a:solidFill>
                  <a:srgbClr val="1A1A2E"/>
                </a:solidFill>
                <a:latin typeface="Calibri" pitchFamily="34" charset="0"/>
                <a:ea typeface="Calibri" pitchFamily="34" charset="-122"/>
                <a:cs typeface="Calibri" pitchFamily="34" charset="-120"/>
              </a:rPr>
              <a:t>nový obchodný register</a:t>
            </a:r>
            <a:endParaRPr lang="en-US" sz="1150" dirty="0"/>
          </a:p>
        </p:txBody>
      </p:sp>
      <p:sp>
        <p:nvSpPr>
          <p:cNvPr id="34" name="Shape 32"/>
          <p:cNvSpPr/>
          <p:nvPr/>
        </p:nvSpPr>
        <p:spPr>
          <a:xfrm>
            <a:off x="10423131" y="1682496"/>
            <a:ext cx="146304" cy="146304"/>
          </a:xfrm>
          <a:prstGeom prst="ellipse">
            <a:avLst/>
          </a:prstGeom>
          <a:solidFill>
            <a:srgbClr val="C4A574"/>
          </a:solidFill>
          <a:ln/>
        </p:spPr>
        <p:txBody>
          <a:bodyPr/>
          <a:p/>
        </p:txBody>
      </p:sp>
      <p:sp>
        <p:nvSpPr>
          <p:cNvPr id="35" name="Shape 33"/>
          <p:cNvSpPr/>
          <p:nvPr/>
        </p:nvSpPr>
        <p:spPr>
          <a:xfrm>
            <a:off x="10368267" y="1938528"/>
            <a:ext cx="1274788" cy="1298448"/>
          </a:xfrm>
          <a:prstGeom prst="roundRect">
            <a:avLst>
              <a:gd name="adj" fmla="val 5738"/>
            </a:avLst>
          </a:prstGeom>
          <a:solidFill>
            <a:srgbClr val="F3E9D6"/>
          </a:solidFill>
          <a:ln w="9525">
            <a:solidFill>
              <a:srgbClr val="DDD6C8"/>
            </a:solidFill>
            <a:prstDash val="solid"/>
          </a:ln>
        </p:spPr>
        <p:txBody>
          <a:bodyPr/>
          <a:p/>
        </p:txBody>
      </p:sp>
      <p:sp>
        <p:nvSpPr>
          <p:cNvPr id="36" name="Text 34"/>
          <p:cNvSpPr txBox="1"/>
          <p:nvPr/>
        </p:nvSpPr>
        <p:spPr>
          <a:xfrm>
            <a:off x="10459707" y="2029968"/>
            <a:ext cx="1091908" cy="274320"/>
          </a:xfrm>
          <a:prstGeom prst="rect">
            <a:avLst/>
          </a:prstGeom>
          <a:noFill/>
          <a:ln/>
        </p:spPr>
        <p:txBody>
          <a:bodyPr wrap="square" lIns="0" tIns="0" rIns="0" bIns="0" rtlCol="0" anchor="t"/>
          <a:lstStyle/>
          <a:p>
            <a:pPr indent="0" marL="0">
              <a:buNone/>
            </a:pPr>
            <a:r>
              <a:rPr lang="en-US" sz="1400" b="1" dirty="0">
                <a:solidFill>
                  <a:srgbClr val="1A1A2E"/>
                </a:solidFill>
                <a:latin typeface="Calibri" pitchFamily="34" charset="0"/>
                <a:ea typeface="Calibri" pitchFamily="34" charset="-122"/>
                <a:cs typeface="Calibri" pitchFamily="34" charset="-120"/>
              </a:rPr>
              <a:t>11. 9.</a:t>
            </a:r>
            <a:endParaRPr lang="en-US" sz="1400" dirty="0"/>
          </a:p>
        </p:txBody>
      </p:sp>
      <p:sp>
        <p:nvSpPr>
          <p:cNvPr id="37" name="Text 35"/>
          <p:cNvSpPr txBox="1"/>
          <p:nvPr/>
        </p:nvSpPr>
        <p:spPr>
          <a:xfrm>
            <a:off x="10459707" y="2322576"/>
            <a:ext cx="1091908" cy="868680"/>
          </a:xfrm>
          <a:prstGeom prst="rect">
            <a:avLst/>
          </a:prstGeom>
          <a:noFill/>
          <a:ln/>
        </p:spPr>
        <p:txBody>
          <a:bodyPr wrap="square" lIns="0" tIns="0" rIns="0" bIns="0" rtlCol="0" anchor="t"/>
          <a:lstStyle/>
          <a:p>
            <a:pPr indent="0" marL="0">
              <a:buNone/>
            </a:pPr>
            <a:r>
              <a:rPr lang="en-US" sz="1150" dirty="0">
                <a:solidFill>
                  <a:srgbClr val="1A1A2E"/>
                </a:solidFill>
                <a:latin typeface="Calibri" pitchFamily="34" charset="0"/>
                <a:ea typeface="Calibri" pitchFamily="34" charset="-122"/>
                <a:cs typeface="Calibri" pitchFamily="34" charset="-120"/>
              </a:rPr>
              <a:t>CRA – hlásenia zraniteľností 24 h</a:t>
            </a:r>
            <a:endParaRPr lang="en-US" sz="1150" dirty="0"/>
          </a:p>
        </p:txBody>
      </p:sp>
      <p:sp>
        <p:nvSpPr>
          <p:cNvPr id="38" name="Text 36"/>
          <p:cNvSpPr txBox="1"/>
          <p:nvPr/>
        </p:nvSpPr>
        <p:spPr>
          <a:xfrm>
            <a:off x="548640" y="3383280"/>
            <a:ext cx="3657600" cy="274320"/>
          </a:xfrm>
          <a:prstGeom prst="rect">
            <a:avLst/>
          </a:prstGeom>
          <a:noFill/>
          <a:ln/>
        </p:spPr>
        <p:txBody>
          <a:bodyPr wrap="square" lIns="0" tIns="0" rIns="0" bIns="0" rtlCol="0" anchor="t"/>
          <a:lstStyle/>
          <a:p>
            <a:pPr indent="0" marL="0">
              <a:buNone/>
            </a:pPr>
            <a:r>
              <a:rPr lang="en-US" sz="1200" b="1" spc="100" kern="0" dirty="0">
                <a:solidFill>
                  <a:srgbClr val="8C6D3F"/>
                </a:solidFill>
                <a:latin typeface="Calibri" pitchFamily="34" charset="0"/>
                <a:ea typeface="Calibri" pitchFamily="34" charset="-122"/>
                <a:cs typeface="Calibri" pitchFamily="34" charset="-120"/>
              </a:rPr>
              <a:t>PRED NAMI  ·  DNES JE 17. 9. 2026</a:t>
            </a:r>
            <a:endParaRPr lang="en-US" sz="1200" dirty="0"/>
          </a:p>
        </p:txBody>
      </p:sp>
      <p:sp>
        <p:nvSpPr>
          <p:cNvPr id="39" name="Shape 37"/>
          <p:cNvSpPr/>
          <p:nvPr/>
        </p:nvSpPr>
        <p:spPr>
          <a:xfrm>
            <a:off x="548640" y="3813048"/>
            <a:ext cx="11094415" cy="0"/>
          </a:xfrm>
          <a:prstGeom prst="line">
            <a:avLst/>
          </a:prstGeom>
          <a:noFill/>
          <a:ln w="19050">
            <a:solidFill>
              <a:srgbClr val="DDD6C8"/>
            </a:solidFill>
            <a:prstDash val="solid"/>
          </a:ln>
        </p:spPr>
        <p:txBody>
          <a:bodyPr/>
          <a:p/>
        </p:txBody>
      </p:sp>
      <p:sp>
        <p:nvSpPr>
          <p:cNvPr id="40" name="Shape 38"/>
          <p:cNvSpPr/>
          <p:nvPr/>
        </p:nvSpPr>
        <p:spPr>
          <a:xfrm>
            <a:off x="603504" y="3739896"/>
            <a:ext cx="146304" cy="146304"/>
          </a:xfrm>
          <a:prstGeom prst="ellipse">
            <a:avLst/>
          </a:prstGeom>
          <a:solidFill>
            <a:srgbClr val="1A1A2E"/>
          </a:solidFill>
          <a:ln/>
        </p:spPr>
        <p:txBody>
          <a:bodyPr/>
          <a:p/>
        </p:txBody>
      </p:sp>
      <p:sp>
        <p:nvSpPr>
          <p:cNvPr id="41" name="Shape 39"/>
          <p:cNvSpPr/>
          <p:nvPr/>
        </p:nvSpPr>
        <p:spPr>
          <a:xfrm>
            <a:off x="548640" y="3995928"/>
            <a:ext cx="1475188" cy="1298448"/>
          </a:xfrm>
          <a:prstGeom prst="roundRect">
            <a:avLst>
              <a:gd name="adj" fmla="val 5634"/>
            </a:avLst>
          </a:prstGeom>
          <a:solidFill>
            <a:srgbClr val="FFFFFF"/>
          </a:solidFill>
          <a:ln w="9525">
            <a:solidFill>
              <a:srgbClr val="DDD6C8"/>
            </a:solidFill>
            <a:prstDash val="solid"/>
          </a:ln>
        </p:spPr>
        <p:txBody>
          <a:bodyPr/>
          <a:p/>
        </p:txBody>
      </p:sp>
      <p:sp>
        <p:nvSpPr>
          <p:cNvPr id="42" name="Text 40"/>
          <p:cNvSpPr txBox="1"/>
          <p:nvPr/>
        </p:nvSpPr>
        <p:spPr>
          <a:xfrm>
            <a:off x="640080" y="4087368"/>
            <a:ext cx="1292308" cy="274320"/>
          </a:xfrm>
          <a:prstGeom prst="rect">
            <a:avLst/>
          </a:prstGeom>
          <a:noFill/>
          <a:ln/>
        </p:spPr>
        <p:txBody>
          <a:bodyPr wrap="square" lIns="0" tIns="0" rIns="0" bIns="0" rtlCol="0" anchor="t"/>
          <a:lstStyle/>
          <a:p>
            <a:pPr indent="0" marL="0">
              <a:buNone/>
            </a:pPr>
            <a:r>
              <a:rPr lang="en-US" sz="1400" b="1" dirty="0">
                <a:solidFill>
                  <a:srgbClr val="8C6D3F"/>
                </a:solidFill>
                <a:latin typeface="Calibri" pitchFamily="34" charset="0"/>
                <a:ea typeface="Calibri" pitchFamily="34" charset="-122"/>
                <a:cs typeface="Calibri" pitchFamily="34" charset="-120"/>
              </a:rPr>
              <a:t>15. 11. 2026</a:t>
            </a:r>
            <a:endParaRPr lang="en-US" sz="1400" dirty="0"/>
          </a:p>
        </p:txBody>
      </p:sp>
      <p:sp>
        <p:nvSpPr>
          <p:cNvPr id="43" name="Text 41"/>
          <p:cNvSpPr txBox="1"/>
          <p:nvPr/>
        </p:nvSpPr>
        <p:spPr>
          <a:xfrm>
            <a:off x="640080" y="4379976"/>
            <a:ext cx="1292308" cy="868680"/>
          </a:xfrm>
          <a:prstGeom prst="rect">
            <a:avLst/>
          </a:prstGeom>
          <a:noFill/>
          <a:ln/>
        </p:spPr>
        <p:txBody>
          <a:bodyPr wrap="square" lIns="0" tIns="0" rIns="0" bIns="0" rtlCol="0" anchor="t"/>
          <a:lstStyle/>
          <a:p>
            <a:pPr indent="0" marL="0">
              <a:buNone/>
            </a:pPr>
            <a:r>
              <a:rPr lang="en-US" sz="1150" dirty="0">
                <a:solidFill>
                  <a:srgbClr val="1A1A2E"/>
                </a:solidFill>
                <a:latin typeface="Calibri" pitchFamily="34" charset="0"/>
                <a:ea typeface="Calibri" pitchFamily="34" charset="-122"/>
                <a:cs typeface="Calibri" pitchFamily="34" charset="-120"/>
              </a:rPr>
              <a:t>stavebný zákon – 1. časť novely</a:t>
            </a:r>
            <a:endParaRPr lang="en-US" sz="1150" dirty="0"/>
          </a:p>
        </p:txBody>
      </p:sp>
      <p:sp>
        <p:nvSpPr>
          <p:cNvPr id="44" name="Shape 42"/>
          <p:cNvSpPr/>
          <p:nvPr/>
        </p:nvSpPr>
        <p:spPr>
          <a:xfrm>
            <a:off x="2206708" y="3739896"/>
            <a:ext cx="146304" cy="146304"/>
          </a:xfrm>
          <a:prstGeom prst="ellipse">
            <a:avLst/>
          </a:prstGeom>
          <a:solidFill>
            <a:srgbClr val="1A1A2E"/>
          </a:solidFill>
          <a:ln/>
        </p:spPr>
        <p:txBody>
          <a:bodyPr/>
          <a:p/>
        </p:txBody>
      </p:sp>
      <p:sp>
        <p:nvSpPr>
          <p:cNvPr id="45" name="Shape 43"/>
          <p:cNvSpPr/>
          <p:nvPr/>
        </p:nvSpPr>
        <p:spPr>
          <a:xfrm>
            <a:off x="2151844" y="3995928"/>
            <a:ext cx="1475188" cy="1298448"/>
          </a:xfrm>
          <a:prstGeom prst="roundRect">
            <a:avLst>
              <a:gd name="adj" fmla="val 5634"/>
            </a:avLst>
          </a:prstGeom>
          <a:solidFill>
            <a:srgbClr val="FFFFFF"/>
          </a:solidFill>
          <a:ln w="9525">
            <a:solidFill>
              <a:srgbClr val="DDD6C8"/>
            </a:solidFill>
            <a:prstDash val="solid"/>
          </a:ln>
        </p:spPr>
        <p:txBody>
          <a:bodyPr/>
          <a:p/>
        </p:txBody>
      </p:sp>
      <p:sp>
        <p:nvSpPr>
          <p:cNvPr id="46" name="Text 44"/>
          <p:cNvSpPr txBox="1"/>
          <p:nvPr/>
        </p:nvSpPr>
        <p:spPr>
          <a:xfrm>
            <a:off x="2243284" y="4087368"/>
            <a:ext cx="1292308" cy="274320"/>
          </a:xfrm>
          <a:prstGeom prst="rect">
            <a:avLst/>
          </a:prstGeom>
          <a:noFill/>
          <a:ln/>
        </p:spPr>
        <p:txBody>
          <a:bodyPr wrap="square" lIns="0" tIns="0" rIns="0" bIns="0" rtlCol="0" anchor="t"/>
          <a:lstStyle/>
          <a:p>
            <a:pPr indent="0" marL="0">
              <a:buNone/>
            </a:pPr>
            <a:r>
              <a:rPr lang="en-US" sz="1400" b="1" dirty="0">
                <a:solidFill>
                  <a:srgbClr val="8C6D3F"/>
                </a:solidFill>
                <a:latin typeface="Calibri" pitchFamily="34" charset="0"/>
                <a:ea typeface="Calibri" pitchFamily="34" charset="-122"/>
                <a:cs typeface="Calibri" pitchFamily="34" charset="-120"/>
              </a:rPr>
              <a:t>15. 12. 2026</a:t>
            </a:r>
            <a:endParaRPr lang="en-US" sz="1400" dirty="0"/>
          </a:p>
        </p:txBody>
      </p:sp>
      <p:sp>
        <p:nvSpPr>
          <p:cNvPr id="47" name="Text 45"/>
          <p:cNvSpPr txBox="1"/>
          <p:nvPr/>
        </p:nvSpPr>
        <p:spPr>
          <a:xfrm>
            <a:off x="2243284" y="4379976"/>
            <a:ext cx="1292308" cy="868680"/>
          </a:xfrm>
          <a:prstGeom prst="rect">
            <a:avLst/>
          </a:prstGeom>
          <a:noFill/>
          <a:ln/>
        </p:spPr>
        <p:txBody>
          <a:bodyPr wrap="square" lIns="0" tIns="0" rIns="0" bIns="0" rtlCol="0" anchor="t"/>
          <a:lstStyle/>
          <a:p>
            <a:pPr indent="0" marL="0">
              <a:buNone/>
            </a:pPr>
            <a:r>
              <a:rPr lang="en-US" sz="1150" dirty="0">
                <a:solidFill>
                  <a:srgbClr val="1A1A2E"/>
                </a:solidFill>
                <a:latin typeface="Calibri" pitchFamily="34" charset="0"/>
                <a:ea typeface="Calibri" pitchFamily="34" charset="-122"/>
                <a:cs typeface="Calibri" pitchFamily="34" charset="-120"/>
              </a:rPr>
              <a:t>poštári musia preukázať podmienky FR SR</a:t>
            </a:r>
            <a:endParaRPr lang="en-US" sz="1150" dirty="0"/>
          </a:p>
        </p:txBody>
      </p:sp>
      <p:sp>
        <p:nvSpPr>
          <p:cNvPr id="48" name="Shape 46"/>
          <p:cNvSpPr/>
          <p:nvPr/>
        </p:nvSpPr>
        <p:spPr>
          <a:xfrm>
            <a:off x="3809913" y="3739896"/>
            <a:ext cx="146304" cy="146304"/>
          </a:xfrm>
          <a:prstGeom prst="ellipse">
            <a:avLst/>
          </a:prstGeom>
          <a:solidFill>
            <a:srgbClr val="1A1A2E"/>
          </a:solidFill>
          <a:ln/>
        </p:spPr>
        <p:txBody>
          <a:bodyPr/>
          <a:p/>
        </p:txBody>
      </p:sp>
      <p:sp>
        <p:nvSpPr>
          <p:cNvPr id="49" name="Shape 47"/>
          <p:cNvSpPr/>
          <p:nvPr/>
        </p:nvSpPr>
        <p:spPr>
          <a:xfrm>
            <a:off x="3755049" y="3995928"/>
            <a:ext cx="1475188" cy="1298448"/>
          </a:xfrm>
          <a:prstGeom prst="roundRect">
            <a:avLst>
              <a:gd name="adj" fmla="val 5634"/>
            </a:avLst>
          </a:prstGeom>
          <a:solidFill>
            <a:srgbClr val="FFFFFF"/>
          </a:solidFill>
          <a:ln w="9525">
            <a:solidFill>
              <a:srgbClr val="DDD6C8"/>
            </a:solidFill>
            <a:prstDash val="solid"/>
          </a:ln>
        </p:spPr>
        <p:txBody>
          <a:bodyPr/>
          <a:p/>
        </p:txBody>
      </p:sp>
      <p:sp>
        <p:nvSpPr>
          <p:cNvPr id="50" name="Text 48"/>
          <p:cNvSpPr txBox="1"/>
          <p:nvPr/>
        </p:nvSpPr>
        <p:spPr>
          <a:xfrm>
            <a:off x="3846489" y="4087368"/>
            <a:ext cx="1292308" cy="274320"/>
          </a:xfrm>
          <a:prstGeom prst="rect">
            <a:avLst/>
          </a:prstGeom>
          <a:noFill/>
          <a:ln/>
        </p:spPr>
        <p:txBody>
          <a:bodyPr wrap="square" lIns="0" tIns="0" rIns="0" bIns="0" rtlCol="0" anchor="t"/>
          <a:lstStyle/>
          <a:p>
            <a:pPr indent="0" marL="0">
              <a:buNone/>
            </a:pPr>
            <a:r>
              <a:rPr lang="en-US" sz="1400" b="1" dirty="0">
                <a:solidFill>
                  <a:srgbClr val="8C6D3F"/>
                </a:solidFill>
                <a:latin typeface="Calibri" pitchFamily="34" charset="0"/>
                <a:ea typeface="Calibri" pitchFamily="34" charset="-122"/>
                <a:cs typeface="Calibri" pitchFamily="34" charset="-120"/>
              </a:rPr>
              <a:t>31. 12. 2026</a:t>
            </a:r>
            <a:endParaRPr lang="en-US" sz="1400" dirty="0"/>
          </a:p>
        </p:txBody>
      </p:sp>
      <p:sp>
        <p:nvSpPr>
          <p:cNvPr id="51" name="Text 49"/>
          <p:cNvSpPr txBox="1"/>
          <p:nvPr/>
        </p:nvSpPr>
        <p:spPr>
          <a:xfrm>
            <a:off x="3846489" y="4379976"/>
            <a:ext cx="1292308" cy="868680"/>
          </a:xfrm>
          <a:prstGeom prst="rect">
            <a:avLst/>
          </a:prstGeom>
          <a:noFill/>
          <a:ln/>
        </p:spPr>
        <p:txBody>
          <a:bodyPr wrap="square" lIns="0" tIns="0" rIns="0" bIns="0" rtlCol="0" anchor="t"/>
          <a:lstStyle/>
          <a:p>
            <a:pPr indent="0" marL="0">
              <a:buNone/>
            </a:pPr>
            <a:r>
              <a:rPr lang="en-US" sz="1150" dirty="0">
                <a:solidFill>
                  <a:srgbClr val="1A1A2E"/>
                </a:solidFill>
                <a:latin typeface="Calibri" pitchFamily="34" charset="0"/>
                <a:ea typeface="Calibri" pitchFamily="34" charset="-122"/>
                <a:cs typeface="Calibri" pitchFamily="34" charset="-120"/>
              </a:rPr>
              <a:t>koniec prechodu NIS2 a dobrovoľnej e-faktúry</a:t>
            </a:r>
            <a:endParaRPr lang="en-US" sz="1150" dirty="0"/>
          </a:p>
        </p:txBody>
      </p:sp>
      <p:sp>
        <p:nvSpPr>
          <p:cNvPr id="52" name="Shape 50"/>
          <p:cNvSpPr/>
          <p:nvPr/>
        </p:nvSpPr>
        <p:spPr>
          <a:xfrm>
            <a:off x="5413117" y="3739896"/>
            <a:ext cx="146304" cy="146304"/>
          </a:xfrm>
          <a:prstGeom prst="ellipse">
            <a:avLst/>
          </a:prstGeom>
          <a:solidFill>
            <a:srgbClr val="C4A574"/>
          </a:solidFill>
          <a:ln/>
        </p:spPr>
        <p:txBody>
          <a:bodyPr/>
          <a:p/>
        </p:txBody>
      </p:sp>
      <p:sp>
        <p:nvSpPr>
          <p:cNvPr id="53" name="Shape 51"/>
          <p:cNvSpPr/>
          <p:nvPr/>
        </p:nvSpPr>
        <p:spPr>
          <a:xfrm>
            <a:off x="5358253" y="3995928"/>
            <a:ext cx="1475188" cy="1298448"/>
          </a:xfrm>
          <a:prstGeom prst="roundRect">
            <a:avLst>
              <a:gd name="adj" fmla="val 5634"/>
            </a:avLst>
          </a:prstGeom>
          <a:solidFill>
            <a:srgbClr val="F3E9D6"/>
          </a:solidFill>
          <a:ln w="9525">
            <a:solidFill>
              <a:srgbClr val="DDD6C8"/>
            </a:solidFill>
            <a:prstDash val="solid"/>
          </a:ln>
        </p:spPr>
        <p:txBody>
          <a:bodyPr/>
          <a:p/>
        </p:txBody>
      </p:sp>
      <p:sp>
        <p:nvSpPr>
          <p:cNvPr id="54" name="Text 52"/>
          <p:cNvSpPr txBox="1"/>
          <p:nvPr/>
        </p:nvSpPr>
        <p:spPr>
          <a:xfrm>
            <a:off x="5449693" y="4087368"/>
            <a:ext cx="1292308" cy="274320"/>
          </a:xfrm>
          <a:prstGeom prst="rect">
            <a:avLst/>
          </a:prstGeom>
          <a:noFill/>
          <a:ln/>
        </p:spPr>
        <p:txBody>
          <a:bodyPr wrap="square" lIns="0" tIns="0" rIns="0" bIns="0" rtlCol="0" anchor="t"/>
          <a:lstStyle/>
          <a:p>
            <a:pPr indent="0" marL="0">
              <a:buNone/>
            </a:pPr>
            <a:r>
              <a:rPr lang="en-US" sz="1400" b="1" dirty="0">
                <a:solidFill>
                  <a:srgbClr val="8C6D3F"/>
                </a:solidFill>
                <a:latin typeface="Calibri" pitchFamily="34" charset="0"/>
                <a:ea typeface="Calibri" pitchFamily="34" charset="-122"/>
                <a:cs typeface="Calibri" pitchFamily="34" charset="-120"/>
              </a:rPr>
              <a:t>1. 1. 2027</a:t>
            </a:r>
            <a:endParaRPr lang="en-US" sz="1400" dirty="0"/>
          </a:p>
        </p:txBody>
      </p:sp>
      <p:sp>
        <p:nvSpPr>
          <p:cNvPr id="55" name="Text 53"/>
          <p:cNvSpPr txBox="1"/>
          <p:nvPr/>
        </p:nvSpPr>
        <p:spPr>
          <a:xfrm>
            <a:off x="5449693" y="4379976"/>
            <a:ext cx="1292308" cy="868680"/>
          </a:xfrm>
          <a:prstGeom prst="rect">
            <a:avLst/>
          </a:prstGeom>
          <a:noFill/>
          <a:ln/>
        </p:spPr>
        <p:txBody>
          <a:bodyPr wrap="square" lIns="0" tIns="0" rIns="0" bIns="0" rtlCol="0" anchor="t"/>
          <a:lstStyle/>
          <a:p>
            <a:pPr indent="0" marL="0">
              <a:buNone/>
            </a:pPr>
            <a:r>
              <a:rPr lang="en-US" sz="1150" dirty="0">
                <a:solidFill>
                  <a:srgbClr val="1A1A2E"/>
                </a:solidFill>
                <a:latin typeface="Calibri" pitchFamily="34" charset="0"/>
                <a:ea typeface="Calibri" pitchFamily="34" charset="-122"/>
                <a:cs typeface="Calibri" pitchFamily="34" charset="-120"/>
              </a:rPr>
              <a:t>e-faktúra B2B/B2G, mzda 972 €, NIS2 naplno</a:t>
            </a:r>
            <a:endParaRPr lang="en-US" sz="1150" dirty="0"/>
          </a:p>
        </p:txBody>
      </p:sp>
      <p:sp>
        <p:nvSpPr>
          <p:cNvPr id="56" name="Shape 54"/>
          <p:cNvSpPr/>
          <p:nvPr/>
        </p:nvSpPr>
        <p:spPr>
          <a:xfrm>
            <a:off x="7016322" y="3739896"/>
            <a:ext cx="146304" cy="146304"/>
          </a:xfrm>
          <a:prstGeom prst="ellipse">
            <a:avLst/>
          </a:prstGeom>
          <a:solidFill>
            <a:srgbClr val="1A1A2E"/>
          </a:solidFill>
          <a:ln/>
        </p:spPr>
        <p:txBody>
          <a:bodyPr/>
          <a:p/>
        </p:txBody>
      </p:sp>
      <p:sp>
        <p:nvSpPr>
          <p:cNvPr id="57" name="Shape 55"/>
          <p:cNvSpPr/>
          <p:nvPr/>
        </p:nvSpPr>
        <p:spPr>
          <a:xfrm>
            <a:off x="6961458" y="3995928"/>
            <a:ext cx="1475188" cy="1298448"/>
          </a:xfrm>
          <a:prstGeom prst="roundRect">
            <a:avLst>
              <a:gd name="adj" fmla="val 5634"/>
            </a:avLst>
          </a:prstGeom>
          <a:solidFill>
            <a:srgbClr val="FFFFFF"/>
          </a:solidFill>
          <a:ln w="9525">
            <a:solidFill>
              <a:srgbClr val="DDD6C8"/>
            </a:solidFill>
            <a:prstDash val="solid"/>
          </a:ln>
        </p:spPr>
        <p:txBody>
          <a:bodyPr/>
          <a:p/>
        </p:txBody>
      </p:sp>
      <p:sp>
        <p:nvSpPr>
          <p:cNvPr id="58" name="Text 56"/>
          <p:cNvSpPr txBox="1"/>
          <p:nvPr/>
        </p:nvSpPr>
        <p:spPr>
          <a:xfrm>
            <a:off x="7052898" y="4087368"/>
            <a:ext cx="1292308" cy="274320"/>
          </a:xfrm>
          <a:prstGeom prst="rect">
            <a:avLst/>
          </a:prstGeom>
          <a:noFill/>
          <a:ln/>
        </p:spPr>
        <p:txBody>
          <a:bodyPr wrap="square" lIns="0" tIns="0" rIns="0" bIns="0" rtlCol="0" anchor="t"/>
          <a:lstStyle/>
          <a:p>
            <a:pPr indent="0" marL="0">
              <a:buNone/>
            </a:pPr>
            <a:r>
              <a:rPr lang="en-US" sz="1400" b="1" dirty="0">
                <a:solidFill>
                  <a:srgbClr val="8C6D3F"/>
                </a:solidFill>
                <a:latin typeface="Calibri" pitchFamily="34" charset="0"/>
                <a:ea typeface="Calibri" pitchFamily="34" charset="-122"/>
                <a:cs typeface="Calibri" pitchFamily="34" charset="-120"/>
              </a:rPr>
              <a:t>25. 2. 2027</a:t>
            </a:r>
            <a:endParaRPr lang="en-US" sz="1400" dirty="0"/>
          </a:p>
        </p:txBody>
      </p:sp>
      <p:sp>
        <p:nvSpPr>
          <p:cNvPr id="59" name="Text 57"/>
          <p:cNvSpPr txBox="1"/>
          <p:nvPr/>
        </p:nvSpPr>
        <p:spPr>
          <a:xfrm>
            <a:off x="7052898" y="4379976"/>
            <a:ext cx="1292308" cy="868680"/>
          </a:xfrm>
          <a:prstGeom prst="rect">
            <a:avLst/>
          </a:prstGeom>
          <a:noFill/>
          <a:ln/>
        </p:spPr>
        <p:txBody>
          <a:bodyPr wrap="square" lIns="0" tIns="0" rIns="0" bIns="0" rtlCol="0" anchor="t"/>
          <a:lstStyle/>
          <a:p>
            <a:pPr indent="0" marL="0">
              <a:buNone/>
            </a:pPr>
            <a:r>
              <a:rPr lang="en-US" sz="1150" dirty="0">
                <a:solidFill>
                  <a:srgbClr val="1A1A2E"/>
                </a:solidFill>
                <a:latin typeface="Calibri" pitchFamily="34" charset="0"/>
                <a:ea typeface="Calibri" pitchFamily="34" charset="-122"/>
                <a:cs typeface="Calibri" pitchFamily="34" charset="-120"/>
              </a:rPr>
              <a:t>prvý kontrolný výkaz s e-faktúrami</a:t>
            </a:r>
            <a:endParaRPr lang="en-US" sz="1150" dirty="0"/>
          </a:p>
        </p:txBody>
      </p:sp>
      <p:sp>
        <p:nvSpPr>
          <p:cNvPr id="60" name="Shape 58"/>
          <p:cNvSpPr/>
          <p:nvPr/>
        </p:nvSpPr>
        <p:spPr>
          <a:xfrm>
            <a:off x="8619526" y="3739896"/>
            <a:ext cx="146304" cy="146304"/>
          </a:xfrm>
          <a:prstGeom prst="ellipse">
            <a:avLst/>
          </a:prstGeom>
          <a:solidFill>
            <a:srgbClr val="1A1A2E"/>
          </a:solidFill>
          <a:ln/>
        </p:spPr>
        <p:txBody>
          <a:bodyPr/>
          <a:p/>
        </p:txBody>
      </p:sp>
      <p:sp>
        <p:nvSpPr>
          <p:cNvPr id="61" name="Shape 59"/>
          <p:cNvSpPr/>
          <p:nvPr/>
        </p:nvSpPr>
        <p:spPr>
          <a:xfrm>
            <a:off x="8564662" y="3995928"/>
            <a:ext cx="1475188" cy="1298448"/>
          </a:xfrm>
          <a:prstGeom prst="roundRect">
            <a:avLst>
              <a:gd name="adj" fmla="val 5634"/>
            </a:avLst>
          </a:prstGeom>
          <a:solidFill>
            <a:srgbClr val="FFFFFF"/>
          </a:solidFill>
          <a:ln w="9525">
            <a:solidFill>
              <a:srgbClr val="DDD6C8"/>
            </a:solidFill>
            <a:prstDash val="solid"/>
          </a:ln>
        </p:spPr>
        <p:txBody>
          <a:bodyPr/>
          <a:p/>
        </p:txBody>
      </p:sp>
      <p:sp>
        <p:nvSpPr>
          <p:cNvPr id="62" name="Text 60"/>
          <p:cNvSpPr txBox="1"/>
          <p:nvPr/>
        </p:nvSpPr>
        <p:spPr>
          <a:xfrm>
            <a:off x="8656102" y="4087368"/>
            <a:ext cx="1292308" cy="274320"/>
          </a:xfrm>
          <a:prstGeom prst="rect">
            <a:avLst/>
          </a:prstGeom>
          <a:noFill/>
          <a:ln/>
        </p:spPr>
        <p:txBody>
          <a:bodyPr wrap="square" lIns="0" tIns="0" rIns="0" bIns="0" rtlCol="0" anchor="t"/>
          <a:lstStyle/>
          <a:p>
            <a:pPr indent="0" marL="0">
              <a:buNone/>
            </a:pPr>
            <a:r>
              <a:rPr lang="en-US" sz="1400" b="1" dirty="0">
                <a:solidFill>
                  <a:srgbClr val="8C6D3F"/>
                </a:solidFill>
                <a:latin typeface="Calibri" pitchFamily="34" charset="0"/>
                <a:ea typeface="Calibri" pitchFamily="34" charset="-122"/>
                <a:cs typeface="Calibri" pitchFamily="34" charset="-120"/>
              </a:rPr>
              <a:t>31. 3. 2027</a:t>
            </a:r>
            <a:endParaRPr lang="en-US" sz="1400" dirty="0"/>
          </a:p>
        </p:txBody>
      </p:sp>
      <p:sp>
        <p:nvSpPr>
          <p:cNvPr id="63" name="Text 61"/>
          <p:cNvSpPr txBox="1"/>
          <p:nvPr/>
        </p:nvSpPr>
        <p:spPr>
          <a:xfrm>
            <a:off x="8656102" y="4379976"/>
            <a:ext cx="1292308" cy="868680"/>
          </a:xfrm>
          <a:prstGeom prst="rect">
            <a:avLst/>
          </a:prstGeom>
          <a:noFill/>
          <a:ln/>
        </p:spPr>
        <p:txBody>
          <a:bodyPr wrap="square" lIns="0" tIns="0" rIns="0" bIns="0" rtlCol="0" anchor="t"/>
          <a:lstStyle/>
          <a:p>
            <a:pPr indent="0" marL="0">
              <a:buNone/>
            </a:pPr>
            <a:r>
              <a:rPr lang="en-US" sz="1150" dirty="0">
                <a:solidFill>
                  <a:srgbClr val="1A1A2E"/>
                </a:solidFill>
                <a:latin typeface="Calibri" pitchFamily="34" charset="0"/>
                <a:ea typeface="Calibri" pitchFamily="34" charset="-122"/>
                <a:cs typeface="Calibri" pitchFamily="34" charset="-120"/>
              </a:rPr>
              <a:t>priznania za 2026 so sadzbami 30 / 35 %</a:t>
            </a:r>
            <a:endParaRPr lang="en-US" sz="1150" dirty="0"/>
          </a:p>
        </p:txBody>
      </p:sp>
      <p:sp>
        <p:nvSpPr>
          <p:cNvPr id="64" name="Shape 62"/>
          <p:cNvSpPr/>
          <p:nvPr/>
        </p:nvSpPr>
        <p:spPr>
          <a:xfrm>
            <a:off x="10222731" y="3739896"/>
            <a:ext cx="146304" cy="146304"/>
          </a:xfrm>
          <a:prstGeom prst="ellipse">
            <a:avLst/>
          </a:prstGeom>
          <a:solidFill>
            <a:srgbClr val="C4A574"/>
          </a:solidFill>
          <a:ln/>
        </p:spPr>
        <p:txBody>
          <a:bodyPr/>
          <a:p/>
        </p:txBody>
      </p:sp>
      <p:sp>
        <p:nvSpPr>
          <p:cNvPr id="65" name="Shape 63"/>
          <p:cNvSpPr/>
          <p:nvPr/>
        </p:nvSpPr>
        <p:spPr>
          <a:xfrm>
            <a:off x="10167867" y="3995928"/>
            <a:ext cx="1475188" cy="1298448"/>
          </a:xfrm>
          <a:prstGeom prst="roundRect">
            <a:avLst>
              <a:gd name="adj" fmla="val 5634"/>
            </a:avLst>
          </a:prstGeom>
          <a:solidFill>
            <a:srgbClr val="F3E9D6"/>
          </a:solidFill>
          <a:ln w="9525">
            <a:solidFill>
              <a:srgbClr val="DDD6C8"/>
            </a:solidFill>
            <a:prstDash val="solid"/>
          </a:ln>
        </p:spPr>
        <p:txBody>
          <a:bodyPr/>
          <a:p/>
        </p:txBody>
      </p:sp>
      <p:sp>
        <p:nvSpPr>
          <p:cNvPr id="66" name="Text 64"/>
          <p:cNvSpPr txBox="1"/>
          <p:nvPr/>
        </p:nvSpPr>
        <p:spPr>
          <a:xfrm>
            <a:off x="10259307" y="4087368"/>
            <a:ext cx="1292308" cy="274320"/>
          </a:xfrm>
          <a:prstGeom prst="rect">
            <a:avLst/>
          </a:prstGeom>
          <a:noFill/>
          <a:ln/>
        </p:spPr>
        <p:txBody>
          <a:bodyPr wrap="square" lIns="0" tIns="0" rIns="0" bIns="0" rtlCol="0" anchor="t"/>
          <a:lstStyle/>
          <a:p>
            <a:pPr indent="0" marL="0">
              <a:buNone/>
            </a:pPr>
            <a:r>
              <a:rPr lang="en-US" sz="1400" b="1" dirty="0">
                <a:solidFill>
                  <a:srgbClr val="8C6D3F"/>
                </a:solidFill>
                <a:latin typeface="Calibri" pitchFamily="34" charset="0"/>
                <a:ea typeface="Calibri" pitchFamily="34" charset="-122"/>
                <a:cs typeface="Calibri" pitchFamily="34" charset="-120"/>
              </a:rPr>
              <a:t>1. 7. 2027</a:t>
            </a:r>
            <a:endParaRPr lang="en-US" sz="1400" dirty="0"/>
          </a:p>
        </p:txBody>
      </p:sp>
      <p:sp>
        <p:nvSpPr>
          <p:cNvPr id="67" name="Text 65"/>
          <p:cNvSpPr txBox="1"/>
          <p:nvPr/>
        </p:nvSpPr>
        <p:spPr>
          <a:xfrm>
            <a:off x="10259307" y="4379976"/>
            <a:ext cx="1292308" cy="868680"/>
          </a:xfrm>
          <a:prstGeom prst="rect">
            <a:avLst/>
          </a:prstGeom>
          <a:noFill/>
          <a:ln/>
        </p:spPr>
        <p:txBody>
          <a:bodyPr wrap="square" lIns="0" tIns="0" rIns="0" bIns="0" rtlCol="0" anchor="t"/>
          <a:lstStyle/>
          <a:p>
            <a:pPr indent="0" marL="0">
              <a:buNone/>
            </a:pPr>
            <a:r>
              <a:rPr lang="en-US" sz="1150" dirty="0">
                <a:solidFill>
                  <a:srgbClr val="1A1A2E"/>
                </a:solidFill>
                <a:latin typeface="Calibri" pitchFamily="34" charset="0"/>
                <a:ea typeface="Calibri" pitchFamily="34" charset="-122"/>
                <a:cs typeface="Calibri" pitchFamily="34" charset="-120"/>
              </a:rPr>
              <a:t>povinný poštár; nový Obč. zákonník (plán)</a:t>
            </a:r>
            <a:endParaRPr lang="en-US" sz="1150" dirty="0"/>
          </a:p>
        </p:txBody>
      </p:sp>
      <p:sp>
        <p:nvSpPr>
          <p:cNvPr id="68" name="Shape 66"/>
          <p:cNvSpPr/>
          <p:nvPr/>
        </p:nvSpPr>
        <p:spPr>
          <a:xfrm>
            <a:off x="548640" y="5504688"/>
            <a:ext cx="11094415" cy="475488"/>
          </a:xfrm>
          <a:prstGeom prst="roundRect">
            <a:avLst>
              <a:gd name="adj" fmla="val 15385"/>
            </a:avLst>
          </a:prstGeom>
          <a:solidFill>
            <a:srgbClr val="1A1A2E"/>
          </a:solidFill>
          <a:ln/>
        </p:spPr>
        <p:txBody>
          <a:bodyPr/>
          <a:p/>
        </p:txBody>
      </p:sp>
      <p:sp>
        <p:nvSpPr>
          <p:cNvPr id="69" name="Text 67"/>
          <p:cNvSpPr txBox="1"/>
          <p:nvPr/>
        </p:nvSpPr>
        <p:spPr>
          <a:xfrm>
            <a:off x="777240" y="5504688"/>
            <a:ext cx="10637215" cy="475488"/>
          </a:xfrm>
          <a:prstGeom prst="rect">
            <a:avLst/>
          </a:prstGeom>
          <a:noFill/>
          <a:ln/>
        </p:spPr>
        <p:txBody>
          <a:bodyPr wrap="square" lIns="0" tIns="0" rIns="0" bIns="0" rtlCol="0" anchor="ctr"/>
          <a:lstStyle/>
          <a:p>
            <a:pPr indent="0" marL="0">
              <a:buNone/>
            </a:pPr>
            <a:r>
              <a:rPr lang="en-US" sz="1200" b="1" dirty="0">
                <a:solidFill>
                  <a:srgbClr val="C4A574"/>
                </a:solidFill>
                <a:latin typeface="Calibri" pitchFamily="34" charset="0"/>
                <a:ea typeface="Calibri" pitchFamily="34" charset="-122"/>
                <a:cs typeface="Calibri" pitchFamily="34" charset="-120"/>
              </a:rPr>
              <a:t>PO LETE 2027   </a:t>
            </a:r>
            <a:r>
              <a:rPr lang="en-US" sz="1200" dirty="0">
                <a:solidFill>
                  <a:srgbClr val="FFFFFF"/>
                </a:solidFill>
                <a:latin typeface="Calibri" pitchFamily="34" charset="0"/>
                <a:ea typeface="Calibri" pitchFamily="34" charset="-122"/>
                <a:cs typeface="Calibri" pitchFamily="34" charset="-120"/>
              </a:rPr>
              <a:t>2. 12. 2027 AI Act – vysokorizikové systémy   ·   11. 12. 2027 CRA plný súlad   ·   31. 3. 2029 koniec legalizácie starých sietí   ·   1. 7. 2030 e-faktúra pre všetkých</a:t>
            </a:r>
            <a:endParaRPr lang="en-US" sz="1200" dirty="0"/>
          </a:p>
        </p:txBody>
      </p:sp>
      <p:sp>
        <p:nvSpPr>
          <p:cNvPr id="70" name="Text 68"/>
          <p:cNvSpPr txBox="1"/>
          <p:nvPr/>
        </p:nvSpPr>
        <p:spPr>
          <a:xfrm>
            <a:off x="548640" y="6446520"/>
            <a:ext cx="7315200" cy="228600"/>
          </a:xfrm>
          <a:prstGeom prst="rect">
            <a:avLst/>
          </a:prstGeom>
          <a:noFill/>
          <a:ln/>
        </p:spPr>
        <p:txBody>
          <a:bodyPr wrap="square" lIns="0" tIns="0" rIns="0" bIns="0" rtlCol="0" anchor="t"/>
          <a:lstStyle/>
          <a:p>
            <a:pPr indent="0" marL="0">
              <a:buNone/>
            </a:pPr>
            <a:r>
              <a:rPr lang="en-US" sz="900" dirty="0">
                <a:solidFill>
                  <a:srgbClr val="6B6B78"/>
                </a:solidFill>
                <a:latin typeface="Calibri" pitchFamily="34" charset="0"/>
                <a:ea typeface="Calibri" pitchFamily="34" charset="-122"/>
                <a:cs typeface="Calibri" pitchFamily="34" charset="-120"/>
              </a:rPr>
              <a:t>Samec &amp; partners  ·  TESSHOW 2026  ·  Zmeny v podnikateľskom prostredí</a:t>
            </a:r>
            <a:endParaRPr lang="en-US" sz="900" dirty="0"/>
          </a:p>
        </p:txBody>
      </p:sp>
      <p:sp>
        <p:nvSpPr>
          <p:cNvPr id="71" name="Text 69"/>
          <p:cNvSpPr txBox="1"/>
          <p:nvPr/>
        </p:nvSpPr>
        <p:spPr>
          <a:xfrm>
            <a:off x="10728655" y="6446520"/>
            <a:ext cx="914400" cy="228600"/>
          </a:xfrm>
          <a:prstGeom prst="rect">
            <a:avLst/>
          </a:prstGeom>
          <a:noFill/>
          <a:ln/>
        </p:spPr>
        <p:txBody>
          <a:bodyPr wrap="square" lIns="0" tIns="0" rIns="0" bIns="0" rtlCol="0" anchor="t"/>
          <a:lstStyle/>
          <a:p>
            <a:pPr algn="r" indent="0" marL="0">
              <a:buNone/>
            </a:pPr>
            <a:r>
              <a:rPr lang="en-US" sz="900" dirty="0">
                <a:solidFill>
                  <a:srgbClr val="6B6B78"/>
                </a:solidFill>
                <a:latin typeface="Calibri" pitchFamily="34" charset="0"/>
                <a:ea typeface="Calibri" pitchFamily="34" charset="-122"/>
                <a:cs typeface="Calibri" pitchFamily="34" charset="-120"/>
              </a:rPr>
              <a:t>2 / 11</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47472"/>
            <a:ext cx="11094415" cy="274320"/>
          </a:xfrm>
          <a:prstGeom prst="rect">
            <a:avLst/>
          </a:prstGeom>
          <a:noFill/>
          <a:ln/>
        </p:spPr>
        <p:txBody>
          <a:bodyPr wrap="square" lIns="0" tIns="0" rIns="0" bIns="0" rtlCol="0" anchor="t"/>
          <a:lstStyle/>
          <a:p>
            <a:pPr indent="0" marL="0">
              <a:buNone/>
            </a:pPr>
            <a:r>
              <a:rPr lang="en-US" sz="1200" b="1" spc="100" kern="0" dirty="0">
                <a:solidFill>
                  <a:srgbClr val="8C6D3F"/>
                </a:solidFill>
                <a:latin typeface="Calibri" pitchFamily="34" charset="0"/>
                <a:ea typeface="Calibri" pitchFamily="34" charset="-122"/>
                <a:cs typeface="Calibri" pitchFamily="34" charset="-120"/>
              </a:rPr>
              <a:t>1. 1. 2026  ·  1. 4. 2026  ·  1. 7. 2026</a:t>
            </a:r>
            <a:endParaRPr lang="en-US" sz="1200" dirty="0"/>
          </a:p>
        </p:txBody>
      </p:sp>
      <p:sp>
        <p:nvSpPr>
          <p:cNvPr id="3" name="Text 1"/>
          <p:cNvSpPr txBox="1"/>
          <p:nvPr/>
        </p:nvSpPr>
        <p:spPr>
          <a:xfrm>
            <a:off x="548640" y="621792"/>
            <a:ext cx="11094415" cy="640080"/>
          </a:xfrm>
          <a:prstGeom prst="rect">
            <a:avLst/>
          </a:prstGeom>
          <a:noFill/>
          <a:ln/>
        </p:spPr>
        <p:txBody>
          <a:bodyPr wrap="square" lIns="0" tIns="0" rIns="0" bIns="0" rtlCol="0" anchor="t"/>
          <a:lstStyle/>
          <a:p>
            <a:pPr indent="0" marL="0">
              <a:buNone/>
            </a:pPr>
            <a:r>
              <a:rPr lang="en-US" sz="3000" b="1" dirty="0">
                <a:solidFill>
                  <a:srgbClr val="1A1A2E"/>
                </a:solidFill>
                <a:latin typeface="Georgia" pitchFamily="34" charset="0"/>
                <a:ea typeface="Georgia" pitchFamily="34" charset="-122"/>
                <a:cs typeface="Georgia" pitchFamily="34" charset="-120"/>
              </a:rPr>
              <a:t>Dane a odvody 2026 – čo už platíte</a:t>
            </a:r>
            <a:endParaRPr lang="en-US" sz="3000" dirty="0"/>
          </a:p>
        </p:txBody>
      </p:sp>
      <p:sp>
        <p:nvSpPr>
          <p:cNvPr id="4" name="Shape 2"/>
          <p:cNvSpPr/>
          <p:nvPr/>
        </p:nvSpPr>
        <p:spPr>
          <a:xfrm>
            <a:off x="548640" y="1508760"/>
            <a:ext cx="3515258" cy="1965960"/>
          </a:xfrm>
          <a:prstGeom prst="roundRect">
            <a:avLst>
              <a:gd name="adj" fmla="val 3721"/>
            </a:avLst>
          </a:prstGeom>
          <a:solidFill>
            <a:srgbClr val="F4F1EB"/>
          </a:solidFill>
          <a:ln/>
        </p:spPr>
        <p:txBody>
          <a:bodyPr/>
          <a:p/>
        </p:txBody>
      </p:sp>
      <p:sp>
        <p:nvSpPr>
          <p:cNvPr id="5" name="Text 3"/>
          <p:cNvSpPr txBox="1"/>
          <p:nvPr/>
        </p:nvSpPr>
        <p:spPr>
          <a:xfrm>
            <a:off x="822960" y="1737360"/>
            <a:ext cx="2966618" cy="731520"/>
          </a:xfrm>
          <a:prstGeom prst="rect">
            <a:avLst/>
          </a:prstGeom>
          <a:noFill/>
          <a:ln/>
        </p:spPr>
        <p:txBody>
          <a:bodyPr wrap="square" lIns="0" tIns="0" rIns="0" bIns="0" rtlCol="0" anchor="t"/>
          <a:lstStyle/>
          <a:p>
            <a:pPr indent="0" marL="0">
              <a:buNone/>
            </a:pPr>
            <a:r>
              <a:rPr lang="en-US" sz="4000" b="1" dirty="0">
                <a:solidFill>
                  <a:srgbClr val="8C6D3F"/>
                </a:solidFill>
                <a:latin typeface="Georgia" pitchFamily="34" charset="0"/>
                <a:ea typeface="Georgia" pitchFamily="34" charset="-122"/>
                <a:cs typeface="Georgia" pitchFamily="34" charset="-120"/>
              </a:rPr>
              <a:t>5 %</a:t>
            </a:r>
            <a:endParaRPr lang="en-US" sz="4000" dirty="0"/>
          </a:p>
        </p:txBody>
      </p:sp>
      <p:sp>
        <p:nvSpPr>
          <p:cNvPr id="6" name="Text 4"/>
          <p:cNvSpPr txBox="1"/>
          <p:nvPr/>
        </p:nvSpPr>
        <p:spPr>
          <a:xfrm>
            <a:off x="822960" y="2532888"/>
            <a:ext cx="2966618" cy="320040"/>
          </a:xfrm>
          <a:prstGeom prst="rect">
            <a:avLst/>
          </a:prstGeom>
          <a:noFill/>
          <a:ln/>
        </p:spPr>
        <p:txBody>
          <a:bodyPr wrap="square" lIns="0" tIns="0" rIns="0" bIns="0" rtlCol="0" anchor="t"/>
          <a:lstStyle/>
          <a:p>
            <a:pPr indent="0" marL="0">
              <a:buNone/>
            </a:pPr>
            <a:r>
              <a:rPr lang="en-US" sz="1600" b="1" dirty="0">
                <a:solidFill>
                  <a:srgbClr val="1A1A2E"/>
                </a:solidFill>
                <a:latin typeface="Calibri" pitchFamily="34" charset="0"/>
                <a:ea typeface="Calibri" pitchFamily="34" charset="-122"/>
                <a:cs typeface="Calibri" pitchFamily="34" charset="-120"/>
              </a:rPr>
              <a:t>Zdravotné odvody zamestnanca</a:t>
            </a:r>
            <a:endParaRPr lang="en-US" sz="1600" dirty="0"/>
          </a:p>
        </p:txBody>
      </p:sp>
      <p:sp>
        <p:nvSpPr>
          <p:cNvPr id="7" name="Text 5"/>
          <p:cNvSpPr txBox="1"/>
          <p:nvPr/>
        </p:nvSpPr>
        <p:spPr>
          <a:xfrm>
            <a:off x="822960" y="2880360"/>
            <a:ext cx="2966618" cy="594360"/>
          </a:xfrm>
          <a:prstGeom prst="rect">
            <a:avLst/>
          </a:prstGeom>
          <a:noFill/>
          <a:ln/>
        </p:spPr>
        <p:txBody>
          <a:bodyPr wrap="square" lIns="0" tIns="0" rIns="0" bIns="0" rtlCol="0" anchor="t"/>
          <a:lstStyle/>
          <a:p>
            <a:pPr indent="0" marL="0">
              <a:buNone/>
            </a:pPr>
            <a:r>
              <a:rPr lang="en-US" sz="1300" dirty="0">
                <a:solidFill>
                  <a:srgbClr val="3A3A4A"/>
                </a:solidFill>
                <a:latin typeface="Calibri" pitchFamily="34" charset="0"/>
                <a:ea typeface="Calibri" pitchFamily="34" charset="-122"/>
                <a:cs typeface="Calibri" pitchFamily="34" charset="-120"/>
              </a:rPr>
              <a:t>zo 4 %; SZČO 16 %; zamestnávateľ ostáva na 11 %</a:t>
            </a:r>
            <a:endParaRPr lang="en-US" sz="1300" dirty="0"/>
          </a:p>
        </p:txBody>
      </p:sp>
      <p:sp>
        <p:nvSpPr>
          <p:cNvPr id="8" name="Shape 6"/>
          <p:cNvSpPr/>
          <p:nvPr/>
        </p:nvSpPr>
        <p:spPr>
          <a:xfrm>
            <a:off x="4338218" y="1508760"/>
            <a:ext cx="3515258" cy="1965960"/>
          </a:xfrm>
          <a:prstGeom prst="roundRect">
            <a:avLst>
              <a:gd name="adj" fmla="val 3721"/>
            </a:avLst>
          </a:prstGeom>
          <a:solidFill>
            <a:srgbClr val="F4F1EB"/>
          </a:solidFill>
          <a:ln/>
        </p:spPr>
        <p:txBody>
          <a:bodyPr/>
          <a:p/>
        </p:txBody>
      </p:sp>
      <p:sp>
        <p:nvSpPr>
          <p:cNvPr id="9" name="Text 7"/>
          <p:cNvSpPr txBox="1"/>
          <p:nvPr/>
        </p:nvSpPr>
        <p:spPr>
          <a:xfrm>
            <a:off x="4612538" y="1737360"/>
            <a:ext cx="2966618" cy="731520"/>
          </a:xfrm>
          <a:prstGeom prst="rect">
            <a:avLst/>
          </a:prstGeom>
          <a:noFill/>
          <a:ln/>
        </p:spPr>
        <p:txBody>
          <a:bodyPr wrap="square" lIns="0" tIns="0" rIns="0" bIns="0" rtlCol="0" anchor="t"/>
          <a:lstStyle/>
          <a:p>
            <a:pPr indent="0" marL="0">
              <a:buNone/>
            </a:pPr>
            <a:r>
              <a:rPr lang="en-US" sz="4000" b="1" dirty="0">
                <a:solidFill>
                  <a:srgbClr val="8C6D3F"/>
                </a:solidFill>
                <a:latin typeface="Georgia" pitchFamily="34" charset="0"/>
                <a:ea typeface="Georgia" pitchFamily="34" charset="-122"/>
                <a:cs typeface="Georgia" pitchFamily="34" charset="-120"/>
              </a:rPr>
              <a:t>30 / 35 %</a:t>
            </a:r>
            <a:endParaRPr lang="en-US" sz="4000" dirty="0"/>
          </a:p>
        </p:txBody>
      </p:sp>
      <p:sp>
        <p:nvSpPr>
          <p:cNvPr id="10" name="Text 8"/>
          <p:cNvSpPr txBox="1"/>
          <p:nvPr/>
        </p:nvSpPr>
        <p:spPr>
          <a:xfrm>
            <a:off x="4612538" y="2532888"/>
            <a:ext cx="2966618" cy="320040"/>
          </a:xfrm>
          <a:prstGeom prst="rect">
            <a:avLst/>
          </a:prstGeom>
          <a:noFill/>
          <a:ln/>
        </p:spPr>
        <p:txBody>
          <a:bodyPr wrap="square" lIns="0" tIns="0" rIns="0" bIns="0" rtlCol="0" anchor="t"/>
          <a:lstStyle/>
          <a:p>
            <a:pPr indent="0" marL="0">
              <a:buNone/>
            </a:pPr>
            <a:r>
              <a:rPr lang="en-US" sz="1600" b="1" dirty="0">
                <a:solidFill>
                  <a:srgbClr val="1A1A2E"/>
                </a:solidFill>
                <a:latin typeface="Calibri" pitchFamily="34" charset="0"/>
                <a:ea typeface="Calibri" pitchFamily="34" charset="-122"/>
                <a:cs typeface="Calibri" pitchFamily="34" charset="-120"/>
              </a:rPr>
              <a:t>Nové sadzby dane FO</a:t>
            </a:r>
            <a:endParaRPr lang="en-US" sz="1600" dirty="0"/>
          </a:p>
        </p:txBody>
      </p:sp>
      <p:sp>
        <p:nvSpPr>
          <p:cNvPr id="11" name="Text 9"/>
          <p:cNvSpPr txBox="1"/>
          <p:nvPr/>
        </p:nvSpPr>
        <p:spPr>
          <a:xfrm>
            <a:off x="4612538" y="2880360"/>
            <a:ext cx="2966618" cy="594360"/>
          </a:xfrm>
          <a:prstGeom prst="rect">
            <a:avLst/>
          </a:prstGeom>
          <a:noFill/>
          <a:ln/>
        </p:spPr>
        <p:txBody>
          <a:bodyPr wrap="square" lIns="0" tIns="0" rIns="0" bIns="0" rtlCol="0" anchor="t"/>
          <a:lstStyle/>
          <a:p>
            <a:pPr indent="0" marL="0">
              <a:buNone/>
            </a:pPr>
            <a:r>
              <a:rPr lang="en-US" sz="1300" dirty="0">
                <a:solidFill>
                  <a:srgbClr val="3A3A4A"/>
                </a:solidFill>
                <a:latin typeface="Calibri" pitchFamily="34" charset="0"/>
                <a:ea typeface="Calibri" pitchFamily="34" charset="-122"/>
                <a:cs typeface="Calibri" pitchFamily="34" charset="-120"/>
              </a:rPr>
              <a:t>nad 60 349 € / 75 010 € ročne; 25 % už od 3 666 € mesačne</a:t>
            </a:r>
            <a:endParaRPr lang="en-US" sz="1300" dirty="0"/>
          </a:p>
        </p:txBody>
      </p:sp>
      <p:sp>
        <p:nvSpPr>
          <p:cNvPr id="12" name="Shape 10"/>
          <p:cNvSpPr/>
          <p:nvPr/>
        </p:nvSpPr>
        <p:spPr>
          <a:xfrm>
            <a:off x="8127797" y="1508760"/>
            <a:ext cx="3515258" cy="1965960"/>
          </a:xfrm>
          <a:prstGeom prst="roundRect">
            <a:avLst>
              <a:gd name="adj" fmla="val 3721"/>
            </a:avLst>
          </a:prstGeom>
          <a:solidFill>
            <a:srgbClr val="F4F1EB"/>
          </a:solidFill>
          <a:ln/>
        </p:spPr>
        <p:txBody>
          <a:bodyPr/>
          <a:p/>
        </p:txBody>
      </p:sp>
      <p:sp>
        <p:nvSpPr>
          <p:cNvPr id="13" name="Text 11"/>
          <p:cNvSpPr txBox="1"/>
          <p:nvPr/>
        </p:nvSpPr>
        <p:spPr>
          <a:xfrm>
            <a:off x="8402117" y="1737360"/>
            <a:ext cx="2966618" cy="731520"/>
          </a:xfrm>
          <a:prstGeom prst="rect">
            <a:avLst/>
          </a:prstGeom>
          <a:noFill/>
          <a:ln/>
        </p:spPr>
        <p:txBody>
          <a:bodyPr wrap="square" lIns="0" tIns="0" rIns="0" bIns="0" rtlCol="0" anchor="t"/>
          <a:lstStyle/>
          <a:p>
            <a:pPr indent="0" marL="0">
              <a:buNone/>
            </a:pPr>
            <a:r>
              <a:rPr lang="en-US" sz="4000" b="1" dirty="0">
                <a:solidFill>
                  <a:srgbClr val="8C6D3F"/>
                </a:solidFill>
                <a:latin typeface="Georgia" pitchFamily="34" charset="0"/>
                <a:ea typeface="Georgia" pitchFamily="34" charset="-122"/>
                <a:cs typeface="Georgia" pitchFamily="34" charset="-120"/>
              </a:rPr>
              <a:t>14 dní</a:t>
            </a:r>
            <a:endParaRPr lang="en-US" sz="4000" dirty="0"/>
          </a:p>
        </p:txBody>
      </p:sp>
      <p:sp>
        <p:nvSpPr>
          <p:cNvPr id="14" name="Text 12"/>
          <p:cNvSpPr txBox="1"/>
          <p:nvPr/>
        </p:nvSpPr>
        <p:spPr>
          <a:xfrm>
            <a:off x="8402117" y="2532888"/>
            <a:ext cx="2966618" cy="320040"/>
          </a:xfrm>
          <a:prstGeom prst="rect">
            <a:avLst/>
          </a:prstGeom>
          <a:noFill/>
          <a:ln/>
        </p:spPr>
        <p:txBody>
          <a:bodyPr wrap="square" lIns="0" tIns="0" rIns="0" bIns="0" rtlCol="0" anchor="t"/>
          <a:lstStyle/>
          <a:p>
            <a:pPr indent="0" marL="0">
              <a:buNone/>
            </a:pPr>
            <a:r>
              <a:rPr lang="en-US" sz="1600" b="1" dirty="0">
                <a:solidFill>
                  <a:srgbClr val="1A1A2E"/>
                </a:solidFill>
                <a:latin typeface="Calibri" pitchFamily="34" charset="0"/>
                <a:ea typeface="Calibri" pitchFamily="34" charset="-122"/>
                <a:cs typeface="Calibri" pitchFamily="34" charset="-120"/>
              </a:rPr>
              <a:t>Náhrada mzdy pri PN</a:t>
            </a:r>
            <a:endParaRPr lang="en-US" sz="1600" dirty="0"/>
          </a:p>
        </p:txBody>
      </p:sp>
      <p:sp>
        <p:nvSpPr>
          <p:cNvPr id="15" name="Text 13"/>
          <p:cNvSpPr txBox="1"/>
          <p:nvPr/>
        </p:nvSpPr>
        <p:spPr>
          <a:xfrm>
            <a:off x="8402117" y="2880360"/>
            <a:ext cx="2966618" cy="594360"/>
          </a:xfrm>
          <a:prstGeom prst="rect">
            <a:avLst/>
          </a:prstGeom>
          <a:noFill/>
          <a:ln/>
        </p:spPr>
        <p:txBody>
          <a:bodyPr wrap="square" lIns="0" tIns="0" rIns="0" bIns="0" rtlCol="0" anchor="t"/>
          <a:lstStyle/>
          <a:p>
            <a:pPr indent="0" marL="0">
              <a:buNone/>
            </a:pPr>
            <a:r>
              <a:rPr lang="en-US" sz="1300" dirty="0">
                <a:solidFill>
                  <a:srgbClr val="3A3A4A"/>
                </a:solidFill>
                <a:latin typeface="Calibri" pitchFamily="34" charset="0"/>
                <a:ea typeface="Calibri" pitchFamily="34" charset="-122"/>
                <a:cs typeface="Calibri" pitchFamily="34" charset="-120"/>
              </a:rPr>
              <a:t>platí zamestnávateľ (predtým 10 dní), od 1. 4. 2026</a:t>
            </a:r>
            <a:endParaRPr lang="en-US" sz="1300" dirty="0"/>
          </a:p>
        </p:txBody>
      </p:sp>
      <p:sp>
        <p:nvSpPr>
          <p:cNvPr id="16" name="Shape 14"/>
          <p:cNvSpPr/>
          <p:nvPr/>
        </p:nvSpPr>
        <p:spPr>
          <a:xfrm>
            <a:off x="548640" y="3749040"/>
            <a:ext cx="3515258" cy="1965960"/>
          </a:xfrm>
          <a:prstGeom prst="roundRect">
            <a:avLst>
              <a:gd name="adj" fmla="val 3721"/>
            </a:avLst>
          </a:prstGeom>
          <a:solidFill>
            <a:srgbClr val="F4F1EB"/>
          </a:solidFill>
          <a:ln/>
        </p:spPr>
        <p:txBody>
          <a:bodyPr/>
          <a:p/>
        </p:txBody>
      </p:sp>
      <p:sp>
        <p:nvSpPr>
          <p:cNvPr id="17" name="Text 15"/>
          <p:cNvSpPr txBox="1"/>
          <p:nvPr/>
        </p:nvSpPr>
        <p:spPr>
          <a:xfrm>
            <a:off x="822960" y="3977640"/>
            <a:ext cx="2966618" cy="731520"/>
          </a:xfrm>
          <a:prstGeom prst="rect">
            <a:avLst/>
          </a:prstGeom>
          <a:noFill/>
          <a:ln/>
        </p:spPr>
        <p:txBody>
          <a:bodyPr wrap="square" lIns="0" tIns="0" rIns="0" bIns="0" rtlCol="0" anchor="t"/>
          <a:lstStyle/>
          <a:p>
            <a:pPr indent="0" marL="0">
              <a:buNone/>
            </a:pPr>
            <a:r>
              <a:rPr lang="en-US" sz="4000" b="1" dirty="0">
                <a:solidFill>
                  <a:srgbClr val="8C6D3F"/>
                </a:solidFill>
                <a:latin typeface="Georgia" pitchFamily="34" charset="0"/>
                <a:ea typeface="Georgia" pitchFamily="34" charset="-122"/>
                <a:cs typeface="Georgia" pitchFamily="34" charset="-120"/>
              </a:rPr>
              <a:t>50 %</a:t>
            </a:r>
            <a:endParaRPr lang="en-US" sz="4000" dirty="0"/>
          </a:p>
        </p:txBody>
      </p:sp>
      <p:sp>
        <p:nvSpPr>
          <p:cNvPr id="18" name="Text 16"/>
          <p:cNvSpPr txBox="1"/>
          <p:nvPr/>
        </p:nvSpPr>
        <p:spPr>
          <a:xfrm>
            <a:off x="822960" y="4773168"/>
            <a:ext cx="2966618" cy="320040"/>
          </a:xfrm>
          <a:prstGeom prst="rect">
            <a:avLst/>
          </a:prstGeom>
          <a:noFill/>
          <a:ln/>
        </p:spPr>
        <p:txBody>
          <a:bodyPr wrap="square" lIns="0" tIns="0" rIns="0" bIns="0" rtlCol="0" anchor="t"/>
          <a:lstStyle/>
          <a:p>
            <a:pPr indent="0" marL="0">
              <a:buNone/>
            </a:pPr>
            <a:r>
              <a:rPr lang="en-US" sz="1600" b="1" dirty="0">
                <a:solidFill>
                  <a:srgbClr val="1A1A2E"/>
                </a:solidFill>
                <a:latin typeface="Calibri" pitchFamily="34" charset="0"/>
                <a:ea typeface="Calibri" pitchFamily="34" charset="-122"/>
                <a:cs typeface="Calibri" pitchFamily="34" charset="-120"/>
              </a:rPr>
              <a:t>Odpočet DPH pri autách</a:t>
            </a:r>
            <a:endParaRPr lang="en-US" sz="1600" dirty="0"/>
          </a:p>
        </p:txBody>
      </p:sp>
      <p:sp>
        <p:nvSpPr>
          <p:cNvPr id="19" name="Text 17"/>
          <p:cNvSpPr txBox="1"/>
          <p:nvPr/>
        </p:nvSpPr>
        <p:spPr>
          <a:xfrm>
            <a:off x="822960" y="5120640"/>
            <a:ext cx="2966618" cy="594360"/>
          </a:xfrm>
          <a:prstGeom prst="rect">
            <a:avLst/>
          </a:prstGeom>
          <a:noFill/>
          <a:ln/>
        </p:spPr>
        <p:txBody>
          <a:bodyPr wrap="square" lIns="0" tIns="0" rIns="0" bIns="0" rtlCol="0" anchor="t"/>
          <a:lstStyle/>
          <a:p>
            <a:pPr indent="0" marL="0">
              <a:buNone/>
            </a:pPr>
            <a:r>
              <a:rPr lang="en-US" sz="1300" dirty="0">
                <a:solidFill>
                  <a:srgbClr val="3A3A4A"/>
                </a:solidFill>
                <a:latin typeface="Calibri" pitchFamily="34" charset="0"/>
                <a:ea typeface="Calibri" pitchFamily="34" charset="-122"/>
                <a:cs typeface="Calibri" pitchFamily="34" charset="-120"/>
              </a:rPr>
              <a:t>ak sa nepoužívajú výlučne na podnikanie – aj palivo a servis</a:t>
            </a:r>
            <a:endParaRPr lang="en-US" sz="1300" dirty="0"/>
          </a:p>
        </p:txBody>
      </p:sp>
      <p:sp>
        <p:nvSpPr>
          <p:cNvPr id="20" name="Shape 18"/>
          <p:cNvSpPr/>
          <p:nvPr/>
        </p:nvSpPr>
        <p:spPr>
          <a:xfrm>
            <a:off x="4338218" y="3749040"/>
            <a:ext cx="3515258" cy="1965960"/>
          </a:xfrm>
          <a:prstGeom prst="roundRect">
            <a:avLst>
              <a:gd name="adj" fmla="val 3721"/>
            </a:avLst>
          </a:prstGeom>
          <a:solidFill>
            <a:srgbClr val="F4F1EB"/>
          </a:solidFill>
          <a:ln/>
        </p:spPr>
        <p:txBody>
          <a:bodyPr/>
          <a:p/>
        </p:txBody>
      </p:sp>
      <p:sp>
        <p:nvSpPr>
          <p:cNvPr id="21" name="Text 19"/>
          <p:cNvSpPr txBox="1"/>
          <p:nvPr/>
        </p:nvSpPr>
        <p:spPr>
          <a:xfrm>
            <a:off x="4612538" y="3977640"/>
            <a:ext cx="2966618" cy="731520"/>
          </a:xfrm>
          <a:prstGeom prst="rect">
            <a:avLst/>
          </a:prstGeom>
          <a:noFill/>
          <a:ln/>
        </p:spPr>
        <p:txBody>
          <a:bodyPr wrap="square" lIns="0" tIns="0" rIns="0" bIns="0" rtlCol="0" anchor="t"/>
          <a:lstStyle/>
          <a:p>
            <a:pPr indent="0" marL="0">
              <a:buNone/>
            </a:pPr>
            <a:r>
              <a:rPr lang="en-US" sz="4000" b="1" dirty="0">
                <a:solidFill>
                  <a:srgbClr val="8C6D3F"/>
                </a:solidFill>
                <a:latin typeface="Georgia" pitchFamily="34" charset="0"/>
                <a:ea typeface="Georgia" pitchFamily="34" charset="-122"/>
                <a:cs typeface="Georgia" pitchFamily="34" charset="-120"/>
              </a:rPr>
              <a:t>131,34 €</a:t>
            </a:r>
            <a:endParaRPr lang="en-US" sz="4000" dirty="0"/>
          </a:p>
        </p:txBody>
      </p:sp>
      <p:sp>
        <p:nvSpPr>
          <p:cNvPr id="22" name="Text 20"/>
          <p:cNvSpPr txBox="1"/>
          <p:nvPr/>
        </p:nvSpPr>
        <p:spPr>
          <a:xfrm>
            <a:off x="4612538" y="4773168"/>
            <a:ext cx="2966618" cy="320040"/>
          </a:xfrm>
          <a:prstGeom prst="rect">
            <a:avLst/>
          </a:prstGeom>
          <a:noFill/>
          <a:ln/>
        </p:spPr>
        <p:txBody>
          <a:bodyPr wrap="square" lIns="0" tIns="0" rIns="0" bIns="0" rtlCol="0" anchor="t"/>
          <a:lstStyle/>
          <a:p>
            <a:pPr indent="0" marL="0">
              <a:buNone/>
            </a:pPr>
            <a:r>
              <a:rPr lang="en-US" sz="1600" b="1" dirty="0">
                <a:solidFill>
                  <a:srgbClr val="1A1A2E"/>
                </a:solidFill>
                <a:latin typeface="Calibri" pitchFamily="34" charset="0"/>
                <a:ea typeface="Calibri" pitchFamily="34" charset="-122"/>
                <a:cs typeface="Calibri" pitchFamily="34" charset="-120"/>
              </a:rPr>
              <a:t>Mikroodvod SZČO od 1. 7.</a:t>
            </a:r>
            <a:endParaRPr lang="en-US" sz="1600" dirty="0"/>
          </a:p>
        </p:txBody>
      </p:sp>
      <p:sp>
        <p:nvSpPr>
          <p:cNvPr id="23" name="Text 21"/>
          <p:cNvSpPr txBox="1"/>
          <p:nvPr/>
        </p:nvSpPr>
        <p:spPr>
          <a:xfrm>
            <a:off x="4612538" y="5120640"/>
            <a:ext cx="2966618" cy="594360"/>
          </a:xfrm>
          <a:prstGeom prst="rect">
            <a:avLst/>
          </a:prstGeom>
          <a:noFill/>
          <a:ln/>
        </p:spPr>
        <p:txBody>
          <a:bodyPr wrap="square" lIns="0" tIns="0" rIns="0" bIns="0" rtlCol="0" anchor="t"/>
          <a:lstStyle/>
          <a:p>
            <a:pPr indent="0" marL="0">
              <a:buNone/>
            </a:pPr>
            <a:r>
              <a:rPr lang="en-US" sz="1300" dirty="0">
                <a:solidFill>
                  <a:srgbClr val="3A3A4A"/>
                </a:solidFill>
                <a:latin typeface="Calibri" pitchFamily="34" charset="0"/>
                <a:ea typeface="Calibri" pitchFamily="34" charset="-122"/>
                <a:cs typeface="Calibri" pitchFamily="34" charset="-120"/>
              </a:rPr>
              <a:t>príjem 2 877 – 9 144 € za 2025; nad tým min. 303,11 €</a:t>
            </a:r>
            <a:endParaRPr lang="en-US" sz="1300" dirty="0"/>
          </a:p>
        </p:txBody>
      </p:sp>
      <p:sp>
        <p:nvSpPr>
          <p:cNvPr id="24" name="Shape 22"/>
          <p:cNvSpPr/>
          <p:nvPr/>
        </p:nvSpPr>
        <p:spPr>
          <a:xfrm>
            <a:off x="8127797" y="3749040"/>
            <a:ext cx="3515258" cy="1965960"/>
          </a:xfrm>
          <a:prstGeom prst="roundRect">
            <a:avLst>
              <a:gd name="adj" fmla="val 3721"/>
            </a:avLst>
          </a:prstGeom>
          <a:solidFill>
            <a:srgbClr val="F4F1EB"/>
          </a:solidFill>
          <a:ln/>
        </p:spPr>
        <p:txBody>
          <a:bodyPr/>
          <a:p/>
        </p:txBody>
      </p:sp>
      <p:sp>
        <p:nvSpPr>
          <p:cNvPr id="25" name="Text 23"/>
          <p:cNvSpPr txBox="1"/>
          <p:nvPr/>
        </p:nvSpPr>
        <p:spPr>
          <a:xfrm>
            <a:off x="8402117" y="3977640"/>
            <a:ext cx="2966618" cy="731520"/>
          </a:xfrm>
          <a:prstGeom prst="rect">
            <a:avLst/>
          </a:prstGeom>
          <a:noFill/>
          <a:ln/>
        </p:spPr>
        <p:txBody>
          <a:bodyPr wrap="square" lIns="0" tIns="0" rIns="0" bIns="0" rtlCol="0" anchor="t"/>
          <a:lstStyle/>
          <a:p>
            <a:pPr indent="0" marL="0">
              <a:buNone/>
            </a:pPr>
            <a:r>
              <a:rPr lang="en-US" sz="4000" b="1" dirty="0">
                <a:solidFill>
                  <a:srgbClr val="8C6D3F"/>
                </a:solidFill>
                <a:latin typeface="Georgia" pitchFamily="34" charset="0"/>
                <a:ea typeface="Georgia" pitchFamily="34" charset="-122"/>
                <a:cs typeface="Georgia" pitchFamily="34" charset="-120"/>
              </a:rPr>
              <a:t>4 000 €</a:t>
            </a:r>
            <a:endParaRPr lang="en-US" sz="4000" dirty="0"/>
          </a:p>
        </p:txBody>
      </p:sp>
      <p:sp>
        <p:nvSpPr>
          <p:cNvPr id="26" name="Text 24"/>
          <p:cNvSpPr txBox="1"/>
          <p:nvPr/>
        </p:nvSpPr>
        <p:spPr>
          <a:xfrm>
            <a:off x="8402117" y="4773168"/>
            <a:ext cx="2966618" cy="320040"/>
          </a:xfrm>
          <a:prstGeom prst="rect">
            <a:avLst/>
          </a:prstGeom>
          <a:noFill/>
          <a:ln/>
        </p:spPr>
        <p:txBody>
          <a:bodyPr wrap="square" lIns="0" tIns="0" rIns="0" bIns="0" rtlCol="0" anchor="t"/>
          <a:lstStyle/>
          <a:p>
            <a:pPr indent="0" marL="0">
              <a:buNone/>
            </a:pPr>
            <a:r>
              <a:rPr lang="en-US" sz="1600" b="1" dirty="0">
                <a:solidFill>
                  <a:srgbClr val="1A1A2E"/>
                </a:solidFill>
                <a:latin typeface="Calibri" pitchFamily="34" charset="0"/>
                <a:ea typeface="Calibri" pitchFamily="34" charset="-122"/>
                <a:cs typeface="Calibri" pitchFamily="34" charset="-120"/>
              </a:rPr>
              <a:t>Min. pokuta – nelegálna práca</a:t>
            </a:r>
            <a:endParaRPr lang="en-US" sz="1600" dirty="0"/>
          </a:p>
        </p:txBody>
      </p:sp>
      <p:sp>
        <p:nvSpPr>
          <p:cNvPr id="27" name="Text 25"/>
          <p:cNvSpPr txBox="1"/>
          <p:nvPr/>
        </p:nvSpPr>
        <p:spPr>
          <a:xfrm>
            <a:off x="8402117" y="5120640"/>
            <a:ext cx="2966618" cy="594360"/>
          </a:xfrm>
          <a:prstGeom prst="rect">
            <a:avLst/>
          </a:prstGeom>
          <a:noFill/>
          <a:ln/>
        </p:spPr>
        <p:txBody>
          <a:bodyPr wrap="square" lIns="0" tIns="0" rIns="0" bIns="0" rtlCol="0" anchor="t"/>
          <a:lstStyle/>
          <a:p>
            <a:pPr indent="0" marL="0">
              <a:buNone/>
            </a:pPr>
            <a:r>
              <a:rPr lang="en-US" sz="1300" dirty="0">
                <a:solidFill>
                  <a:srgbClr val="3A3A4A"/>
                </a:solidFill>
                <a:latin typeface="Calibri" pitchFamily="34" charset="0"/>
                <a:ea typeface="Calibri" pitchFamily="34" charset="-122"/>
                <a:cs typeface="Calibri" pitchFamily="34" charset="-120"/>
              </a:rPr>
              <a:t>8 000 € pri 2 a viac osobách → pozor na švarcsystém</a:t>
            </a:r>
            <a:endParaRPr lang="en-US" sz="1300" dirty="0"/>
          </a:p>
        </p:txBody>
      </p:sp>
      <p:sp>
        <p:nvSpPr>
          <p:cNvPr id="28" name="Text 26"/>
          <p:cNvSpPr txBox="1"/>
          <p:nvPr/>
        </p:nvSpPr>
        <p:spPr>
          <a:xfrm>
            <a:off x="548640" y="5852160"/>
            <a:ext cx="11094415" cy="274320"/>
          </a:xfrm>
          <a:prstGeom prst="rect">
            <a:avLst/>
          </a:prstGeom>
          <a:noFill/>
          <a:ln/>
        </p:spPr>
        <p:txBody>
          <a:bodyPr wrap="square" lIns="0" tIns="0" rIns="0" bIns="0" rtlCol="0" anchor="t"/>
          <a:lstStyle/>
          <a:p>
            <a:pPr indent="0" marL="0">
              <a:buNone/>
            </a:pPr>
            <a:r>
              <a:rPr lang="en-US" sz="1200" b="1" dirty="0">
                <a:solidFill>
                  <a:srgbClr val="3A3A4A"/>
                </a:solidFill>
                <a:latin typeface="Calibri" pitchFamily="34" charset="0"/>
                <a:ea typeface="Calibri" pitchFamily="34" charset="-122"/>
                <a:cs typeface="Calibri" pitchFamily="34" charset="-120"/>
              </a:rPr>
              <a:t>Pracovné dni: </a:t>
            </a:r>
            <a:r>
              <a:rPr lang="en-US" sz="1200" dirty="0">
                <a:solidFill>
                  <a:srgbClr val="3A3A4A"/>
                </a:solidFill>
                <a:latin typeface="Calibri" pitchFamily="34" charset="0"/>
                <a:ea typeface="Calibri" pitchFamily="34" charset="-122"/>
                <a:cs typeface="Calibri" pitchFamily="34" charset="-120"/>
              </a:rPr>
              <a:t>8. 5. a 15. 9. 2026 bez voľna, 17. 11. natrvalo pracovný deň. Konsolidácia III = 22 opatrení, 2,7 mld €.</a:t>
            </a:r>
            <a:endParaRPr lang="en-US" sz="1200" dirty="0"/>
          </a:p>
        </p:txBody>
      </p:sp>
      <p:sp>
        <p:nvSpPr>
          <p:cNvPr id="29" name="Text 27"/>
          <p:cNvSpPr txBox="1"/>
          <p:nvPr/>
        </p:nvSpPr>
        <p:spPr>
          <a:xfrm>
            <a:off x="548640" y="6144768"/>
            <a:ext cx="11094415" cy="274320"/>
          </a:xfrm>
          <a:prstGeom prst="rect">
            <a:avLst/>
          </a:prstGeom>
          <a:noFill/>
          <a:ln/>
        </p:spPr>
        <p:txBody>
          <a:bodyPr wrap="square" lIns="0" tIns="0" rIns="0" bIns="0" rtlCol="0" anchor="t"/>
          <a:lstStyle/>
          <a:p>
            <a:pPr indent="0" marL="0">
              <a:buNone/>
            </a:pPr>
            <a:r>
              <a:rPr lang="en-US" sz="900" dirty="0">
                <a:solidFill>
                  <a:srgbClr val="6B6B78"/>
                </a:solidFill>
                <a:latin typeface="Calibri" pitchFamily="34" charset="0"/>
                <a:ea typeface="Calibri" pitchFamily="34" charset="-122"/>
                <a:cs typeface="Calibri" pitchFamily="34" charset="-120"/>
              </a:rPr>
              <a:t>Zdroje: zákon schválený NR SR 24. 9. 2025 (konsolidácia 2026); Sociálna poisťovňa – poistné SZČO od 1. 7. 2026; Podnikajte.sk</a:t>
            </a:r>
            <a:endParaRPr lang="en-US" sz="900" dirty="0"/>
          </a:p>
        </p:txBody>
      </p:sp>
      <p:sp>
        <p:nvSpPr>
          <p:cNvPr id="30" name="Text 28"/>
          <p:cNvSpPr txBox="1"/>
          <p:nvPr/>
        </p:nvSpPr>
        <p:spPr>
          <a:xfrm>
            <a:off x="548640" y="6446520"/>
            <a:ext cx="7315200" cy="228600"/>
          </a:xfrm>
          <a:prstGeom prst="rect">
            <a:avLst/>
          </a:prstGeom>
          <a:noFill/>
          <a:ln/>
        </p:spPr>
        <p:txBody>
          <a:bodyPr wrap="square" lIns="0" tIns="0" rIns="0" bIns="0" rtlCol="0" anchor="t"/>
          <a:lstStyle/>
          <a:p>
            <a:pPr indent="0" marL="0">
              <a:buNone/>
            </a:pPr>
            <a:r>
              <a:rPr lang="en-US" sz="900" dirty="0">
                <a:solidFill>
                  <a:srgbClr val="6B6B78"/>
                </a:solidFill>
                <a:latin typeface="Calibri" pitchFamily="34" charset="0"/>
                <a:ea typeface="Calibri" pitchFamily="34" charset="-122"/>
                <a:cs typeface="Calibri" pitchFamily="34" charset="-120"/>
              </a:rPr>
              <a:t>Samec &amp; partners  ·  TESSHOW 2026  ·  Zmeny v podnikateľskom prostredí</a:t>
            </a:r>
            <a:endParaRPr lang="en-US" sz="900" dirty="0"/>
          </a:p>
        </p:txBody>
      </p:sp>
      <p:sp>
        <p:nvSpPr>
          <p:cNvPr id="31" name="Text 29"/>
          <p:cNvSpPr txBox="1"/>
          <p:nvPr/>
        </p:nvSpPr>
        <p:spPr>
          <a:xfrm>
            <a:off x="10728655" y="6446520"/>
            <a:ext cx="914400" cy="228600"/>
          </a:xfrm>
          <a:prstGeom prst="rect">
            <a:avLst/>
          </a:prstGeom>
          <a:noFill/>
          <a:ln/>
        </p:spPr>
        <p:txBody>
          <a:bodyPr wrap="square" lIns="0" tIns="0" rIns="0" bIns="0" rtlCol="0" anchor="t"/>
          <a:lstStyle/>
          <a:p>
            <a:pPr algn="r" indent="0" marL="0">
              <a:buNone/>
            </a:pPr>
            <a:r>
              <a:rPr lang="en-US" sz="900" dirty="0">
                <a:solidFill>
                  <a:srgbClr val="6B6B78"/>
                </a:solidFill>
                <a:latin typeface="Calibri" pitchFamily="34" charset="0"/>
                <a:ea typeface="Calibri" pitchFamily="34" charset="-122"/>
                <a:cs typeface="Calibri" pitchFamily="34" charset="-120"/>
              </a:rPr>
              <a:t>3 / 11</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47472"/>
            <a:ext cx="11094415" cy="274320"/>
          </a:xfrm>
          <a:prstGeom prst="rect">
            <a:avLst/>
          </a:prstGeom>
          <a:noFill/>
          <a:ln/>
        </p:spPr>
        <p:txBody>
          <a:bodyPr wrap="square" lIns="0" tIns="0" rIns="0" bIns="0" rtlCol="0" anchor="t"/>
          <a:lstStyle/>
          <a:p>
            <a:pPr indent="0" marL="0">
              <a:buNone/>
            </a:pPr>
            <a:r>
              <a:rPr lang="en-US" sz="1200" b="1" spc="100" kern="0" dirty="0">
                <a:solidFill>
                  <a:srgbClr val="8C6D3F"/>
                </a:solidFill>
                <a:latin typeface="Calibri" pitchFamily="34" charset="0"/>
                <a:ea typeface="Calibri" pitchFamily="34" charset="-122"/>
                <a:cs typeface="Calibri" pitchFamily="34" charset="-120"/>
              </a:rPr>
              <a:t>1. 5. 2026  ·  19. 6. 2026</a:t>
            </a:r>
            <a:endParaRPr lang="en-US" sz="1200" dirty="0"/>
          </a:p>
        </p:txBody>
      </p:sp>
      <p:sp>
        <p:nvSpPr>
          <p:cNvPr id="3" name="Text 1"/>
          <p:cNvSpPr txBox="1"/>
          <p:nvPr/>
        </p:nvSpPr>
        <p:spPr>
          <a:xfrm>
            <a:off x="548640" y="621792"/>
            <a:ext cx="11094415" cy="640080"/>
          </a:xfrm>
          <a:prstGeom prst="rect">
            <a:avLst/>
          </a:prstGeom>
          <a:noFill/>
          <a:ln/>
        </p:spPr>
        <p:txBody>
          <a:bodyPr wrap="square" lIns="0" tIns="0" rIns="0" bIns="0" rtlCol="0" anchor="t"/>
          <a:lstStyle/>
          <a:p>
            <a:pPr indent="0" marL="0">
              <a:buNone/>
            </a:pPr>
            <a:r>
              <a:rPr lang="en-US" sz="3000" b="1" dirty="0">
                <a:solidFill>
                  <a:srgbClr val="1A1A2E"/>
                </a:solidFill>
                <a:latin typeface="Georgia" pitchFamily="34" charset="0"/>
                <a:ea typeface="Georgia" pitchFamily="34" charset="-122"/>
                <a:cs typeface="Georgia" pitchFamily="34" charset="-120"/>
              </a:rPr>
              <a:t>Tri veci, ktoré vidí váš zákazník</a:t>
            </a:r>
            <a:endParaRPr lang="en-US" sz="3000" dirty="0"/>
          </a:p>
        </p:txBody>
      </p:sp>
      <p:sp>
        <p:nvSpPr>
          <p:cNvPr id="4" name="Shape 2"/>
          <p:cNvSpPr/>
          <p:nvPr/>
        </p:nvSpPr>
        <p:spPr>
          <a:xfrm>
            <a:off x="548640" y="1508760"/>
            <a:ext cx="3515258" cy="4434840"/>
          </a:xfrm>
          <a:prstGeom prst="roundRect">
            <a:avLst>
              <a:gd name="adj" fmla="val 2081"/>
            </a:avLst>
          </a:prstGeom>
          <a:solidFill>
            <a:srgbClr val="F4F1EB"/>
          </a:solidFill>
          <a:ln/>
        </p:spPr>
        <p:txBody>
          <a:bodyPr/>
          <a:p/>
        </p:txBody>
      </p:sp>
      <p:sp>
        <p:nvSpPr>
          <p:cNvPr id="5" name="Shape 3"/>
          <p:cNvSpPr/>
          <p:nvPr/>
        </p:nvSpPr>
        <p:spPr>
          <a:xfrm>
            <a:off x="822960" y="1783080"/>
            <a:ext cx="1828800" cy="274320"/>
          </a:xfrm>
          <a:prstGeom prst="roundRect">
            <a:avLst>
              <a:gd name="adj" fmla="val 50000"/>
            </a:avLst>
          </a:prstGeom>
          <a:solidFill>
            <a:srgbClr val="1A1A2E"/>
          </a:solidFill>
          <a:ln/>
        </p:spPr>
        <p:txBody>
          <a:bodyPr/>
          <a:p/>
        </p:txBody>
      </p:sp>
      <p:sp>
        <p:nvSpPr>
          <p:cNvPr id="6" name="Text 4"/>
          <p:cNvSpPr txBox="1"/>
          <p:nvPr/>
        </p:nvSpPr>
        <p:spPr>
          <a:xfrm>
            <a:off x="822960" y="1783080"/>
            <a:ext cx="1828800"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 1. / 1. 5. 2026</a:t>
            </a:r>
            <a:endParaRPr lang="en-US" sz="1100" dirty="0"/>
          </a:p>
        </p:txBody>
      </p:sp>
      <p:sp>
        <p:nvSpPr>
          <p:cNvPr id="7" name="Text 5"/>
          <p:cNvSpPr txBox="1"/>
          <p:nvPr/>
        </p:nvSpPr>
        <p:spPr>
          <a:xfrm>
            <a:off x="822960" y="2240280"/>
            <a:ext cx="2966618" cy="411480"/>
          </a:xfrm>
          <a:prstGeom prst="rect">
            <a:avLst/>
          </a:prstGeom>
          <a:noFill/>
          <a:ln/>
        </p:spPr>
        <p:txBody>
          <a:bodyPr wrap="square" lIns="0" tIns="0" rIns="0" bIns="0" rtlCol="0" anchor="t"/>
          <a:lstStyle/>
          <a:p>
            <a:pPr indent="0" marL="0">
              <a:buNone/>
            </a:pPr>
            <a:r>
              <a:rPr lang="en-US" sz="1800" b="1" dirty="0">
                <a:solidFill>
                  <a:srgbClr val="1A1A2E"/>
                </a:solidFill>
                <a:latin typeface="Georgia" pitchFamily="34" charset="0"/>
                <a:ea typeface="Georgia" pitchFamily="34" charset="-122"/>
                <a:cs typeface="Georgia" pitchFamily="34" charset="-120"/>
              </a:rPr>
              <a:t>eKasa a platby kartou</a:t>
            </a:r>
            <a:endParaRPr lang="en-US" sz="1800" dirty="0"/>
          </a:p>
        </p:txBody>
      </p:sp>
      <p:sp>
        <p:nvSpPr>
          <p:cNvPr id="8" name="Text 6"/>
          <p:cNvSpPr txBox="1"/>
          <p:nvPr/>
        </p:nvSpPr>
        <p:spPr>
          <a:xfrm>
            <a:off x="822960" y="2670048"/>
            <a:ext cx="2966618" cy="274320"/>
          </a:xfrm>
          <a:prstGeom prst="rect">
            <a:avLst/>
          </a:prstGeom>
          <a:noFill/>
          <a:ln/>
        </p:spPr>
        <p:txBody>
          <a:bodyPr wrap="square" lIns="0" tIns="0" rIns="0" bIns="0" rtlCol="0" anchor="t"/>
          <a:lstStyle/>
          <a:p>
            <a:pPr indent="0" marL="0">
              <a:buNone/>
            </a:pPr>
            <a:r>
              <a:rPr lang="en-US" sz="1200" i="1" dirty="0">
                <a:solidFill>
                  <a:srgbClr val="8C6D3F"/>
                </a:solidFill>
                <a:latin typeface="Calibri" pitchFamily="34" charset="0"/>
                <a:ea typeface="Calibri" pitchFamily="34" charset="-122"/>
                <a:cs typeface="Calibri" pitchFamily="34" charset="-120"/>
              </a:rPr>
              <a:t>zákon č. 384/2025 Z. z.</a:t>
            </a:r>
            <a:endParaRPr lang="en-US" sz="1200" dirty="0"/>
          </a:p>
        </p:txBody>
      </p:sp>
      <p:sp>
        <p:nvSpPr>
          <p:cNvPr id="9" name="Text 7"/>
          <p:cNvSpPr txBox="1"/>
          <p:nvPr/>
        </p:nvSpPr>
        <p:spPr>
          <a:xfrm>
            <a:off x="822960" y="3063240"/>
            <a:ext cx="2966618" cy="2103120"/>
          </a:xfrm>
          <a:prstGeom prst="rect">
            <a:avLst/>
          </a:prstGeom>
          <a:noFill/>
          <a:ln/>
        </p:spPr>
        <p:txBody>
          <a:bodyPr wrap="square" lIns="0" tIns="0" rIns="0" bIns="0" rtlCol="0" anchor="t"/>
          <a:lstStyle/>
          <a:p>
            <a:pPr marL="152400" indent="-152400">
              <a:spcAft>
                <a:spcPts val="500"/>
              </a:spcAft>
              <a:buSzPct val="100000"/>
              <a:buChar char="•"/>
            </a:pPr>
            <a:r>
              <a:rPr lang="en-US" sz="1350" dirty="0">
                <a:solidFill>
                  <a:srgbClr val="1A1A2E"/>
                </a:solidFill>
                <a:latin typeface="Calibri" pitchFamily="34" charset="0"/>
                <a:ea typeface="Calibri" pitchFamily="34" charset="-122"/>
                <a:cs typeface="Calibri" pitchFamily="34" charset="-120"/>
              </a:rPr>
              <a:t>eKasa na všetky služby – výnimky zrušené</a:t>
            </a:r>
            <a:endParaRPr lang="en-US" sz="1350" dirty="0"/>
          </a:p>
          <a:p>
            <a:pPr marL="152400" indent="-152400">
              <a:spcAft>
                <a:spcPts val="500"/>
              </a:spcAft>
              <a:buSzPct val="100000"/>
              <a:buChar char="•"/>
            </a:pPr>
            <a:r>
              <a:rPr lang="en-US" sz="1350" b="1" dirty="0">
                <a:solidFill>
                  <a:srgbClr val="1A1A2E"/>
                </a:solidFill>
                <a:latin typeface="Calibri" pitchFamily="34" charset="0"/>
                <a:ea typeface="Calibri" pitchFamily="34" charset="-122"/>
                <a:cs typeface="Calibri" pitchFamily="34" charset="-120"/>
              </a:rPr>
              <a:t>od 1. 5.: </a:t>
            </a:r>
            <a:r>
              <a:rPr lang="en-US" sz="1350" dirty="0">
                <a:solidFill>
                  <a:srgbClr val="1A1A2E"/>
                </a:solidFill>
                <a:latin typeface="Calibri" pitchFamily="34" charset="0"/>
                <a:ea typeface="Calibri" pitchFamily="34" charset="-122"/>
                <a:cs typeface="Calibri" pitchFamily="34" charset="-120"/>
              </a:rPr>
              <a:t>nad 1 € musíte umožniť bezhotovostnú platbu (terminál alebo QR)</a:t>
            </a:r>
            <a:endParaRPr lang="en-US" sz="1350" dirty="0"/>
          </a:p>
          <a:p>
            <a:pPr marL="152400" indent="-152400">
              <a:spcAft>
                <a:spcPts val="500"/>
              </a:spcAft>
              <a:buSzPct val="100000"/>
              <a:buChar char="•"/>
            </a:pPr>
            <a:r>
              <a:rPr lang="en-US" sz="1350" dirty="0">
                <a:solidFill>
                  <a:srgbClr val="1A1A2E"/>
                </a:solidFill>
                <a:latin typeface="Calibri" pitchFamily="34" charset="0"/>
                <a:ea typeface="Calibri" pitchFamily="34" charset="-122"/>
                <a:cs typeface="Calibri" pitchFamily="34" charset="-120"/>
              </a:rPr>
              <a:t>oznámenie o evidencii tržieb na prevádzke</a:t>
            </a:r>
            <a:endParaRPr lang="en-US" sz="1350" dirty="0"/>
          </a:p>
          <a:p>
            <a:pPr marL="152400" indent="-152400">
              <a:spcAft>
                <a:spcPts val="500"/>
              </a:spcAft>
              <a:buSzPct val="100000"/>
              <a:buChar char="•"/>
            </a:pPr>
            <a:r>
              <a:rPr lang="en-US" sz="1350" dirty="0">
                <a:solidFill>
                  <a:srgbClr val="1A1A2E"/>
                </a:solidFill>
                <a:latin typeface="Calibri" pitchFamily="34" charset="0"/>
                <a:ea typeface="Calibri" pitchFamily="34" charset="-122"/>
                <a:cs typeface="Calibri" pitchFamily="34" charset="-120"/>
              </a:rPr>
              <a:t>FS už nepoučuje, ale sankcionuje</a:t>
            </a:r>
            <a:endParaRPr lang="en-US" sz="1350" dirty="0"/>
          </a:p>
        </p:txBody>
      </p:sp>
      <p:sp>
        <p:nvSpPr>
          <p:cNvPr id="10" name="Shape 8"/>
          <p:cNvSpPr/>
          <p:nvPr/>
        </p:nvSpPr>
        <p:spPr>
          <a:xfrm>
            <a:off x="822960" y="5166360"/>
            <a:ext cx="2966618" cy="0"/>
          </a:xfrm>
          <a:prstGeom prst="line">
            <a:avLst/>
          </a:prstGeom>
          <a:noFill/>
          <a:ln w="12700">
            <a:solidFill>
              <a:srgbClr val="DDD6C8"/>
            </a:solidFill>
            <a:prstDash val="solid"/>
          </a:ln>
        </p:spPr>
        <p:txBody>
          <a:bodyPr/>
          <a:p/>
        </p:txBody>
      </p:sp>
      <p:sp>
        <p:nvSpPr>
          <p:cNvPr id="11" name="Text 9"/>
          <p:cNvSpPr txBox="1"/>
          <p:nvPr/>
        </p:nvSpPr>
        <p:spPr>
          <a:xfrm>
            <a:off x="822960" y="5276088"/>
            <a:ext cx="2966618" cy="457200"/>
          </a:xfrm>
          <a:prstGeom prst="rect">
            <a:avLst/>
          </a:prstGeom>
          <a:noFill/>
          <a:ln/>
        </p:spPr>
        <p:txBody>
          <a:bodyPr wrap="square" lIns="0" tIns="0" rIns="0" bIns="0" rtlCol="0" anchor="t"/>
          <a:lstStyle/>
          <a:p>
            <a:pPr indent="0" marL="0">
              <a:buNone/>
            </a:pPr>
            <a:r>
              <a:rPr lang="en-US" sz="1250" b="1" dirty="0">
                <a:solidFill>
                  <a:srgbClr val="2E6B4F"/>
                </a:solidFill>
                <a:latin typeface="Calibri" pitchFamily="34" charset="0"/>
                <a:ea typeface="Calibri" pitchFamily="34" charset="-122"/>
                <a:cs typeface="Calibri" pitchFamily="34" charset="-120"/>
              </a:rPr>
              <a:t>Urobte: </a:t>
            </a:r>
            <a:r>
              <a:rPr lang="en-US" sz="1250" dirty="0">
                <a:solidFill>
                  <a:srgbClr val="1A1A2E"/>
                </a:solidFill>
                <a:latin typeface="Calibri" pitchFamily="34" charset="0"/>
                <a:ea typeface="Calibri" pitchFamily="34" charset="-122"/>
                <a:cs typeface="Calibri" pitchFamily="34" charset="-120"/>
              </a:rPr>
              <a:t>terminál / QR na pobočke aj u technika v teréne</a:t>
            </a:r>
            <a:endParaRPr lang="en-US" sz="1250" dirty="0"/>
          </a:p>
        </p:txBody>
      </p:sp>
      <p:sp>
        <p:nvSpPr>
          <p:cNvPr id="12" name="Shape 10"/>
          <p:cNvSpPr/>
          <p:nvPr/>
        </p:nvSpPr>
        <p:spPr>
          <a:xfrm>
            <a:off x="4338218" y="1508760"/>
            <a:ext cx="3515258" cy="4434840"/>
          </a:xfrm>
          <a:prstGeom prst="roundRect">
            <a:avLst>
              <a:gd name="adj" fmla="val 2081"/>
            </a:avLst>
          </a:prstGeom>
          <a:solidFill>
            <a:srgbClr val="F4F1EB"/>
          </a:solidFill>
          <a:ln/>
        </p:spPr>
        <p:txBody>
          <a:bodyPr/>
          <a:p/>
        </p:txBody>
      </p:sp>
      <p:sp>
        <p:nvSpPr>
          <p:cNvPr id="13" name="Shape 11"/>
          <p:cNvSpPr/>
          <p:nvPr/>
        </p:nvSpPr>
        <p:spPr>
          <a:xfrm>
            <a:off x="4612538" y="1783080"/>
            <a:ext cx="1828800" cy="274320"/>
          </a:xfrm>
          <a:prstGeom prst="roundRect">
            <a:avLst>
              <a:gd name="adj" fmla="val 50000"/>
            </a:avLst>
          </a:prstGeom>
          <a:solidFill>
            <a:srgbClr val="1A1A2E"/>
          </a:solidFill>
          <a:ln/>
        </p:spPr>
        <p:txBody>
          <a:bodyPr/>
          <a:p/>
        </p:txBody>
      </p:sp>
      <p:sp>
        <p:nvSpPr>
          <p:cNvPr id="14" name="Text 12"/>
          <p:cNvSpPr txBox="1"/>
          <p:nvPr/>
        </p:nvSpPr>
        <p:spPr>
          <a:xfrm>
            <a:off x="4612538" y="1783080"/>
            <a:ext cx="1828800"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19. 6. 2026</a:t>
            </a:r>
            <a:endParaRPr lang="en-US" sz="1100" dirty="0"/>
          </a:p>
        </p:txBody>
      </p:sp>
      <p:sp>
        <p:nvSpPr>
          <p:cNvPr id="15" name="Text 13"/>
          <p:cNvSpPr txBox="1"/>
          <p:nvPr/>
        </p:nvSpPr>
        <p:spPr>
          <a:xfrm>
            <a:off x="4612538" y="2240280"/>
            <a:ext cx="2966618" cy="411480"/>
          </a:xfrm>
          <a:prstGeom prst="rect">
            <a:avLst/>
          </a:prstGeom>
          <a:noFill/>
          <a:ln/>
        </p:spPr>
        <p:txBody>
          <a:bodyPr wrap="square" lIns="0" tIns="0" rIns="0" bIns="0" rtlCol="0" anchor="t"/>
          <a:lstStyle/>
          <a:p>
            <a:pPr indent="0" marL="0">
              <a:buNone/>
            </a:pPr>
            <a:r>
              <a:rPr lang="en-US" sz="1800" b="1" dirty="0">
                <a:solidFill>
                  <a:srgbClr val="1A1A2E"/>
                </a:solidFill>
                <a:latin typeface="Georgia" pitchFamily="34" charset="0"/>
                <a:ea typeface="Georgia" pitchFamily="34" charset="-122"/>
                <a:cs typeface="Georgia" pitchFamily="34" charset="-120"/>
              </a:rPr>
              <a:t>Odstúpenie online</a:t>
            </a:r>
            <a:endParaRPr lang="en-US" sz="1800" dirty="0"/>
          </a:p>
        </p:txBody>
      </p:sp>
      <p:sp>
        <p:nvSpPr>
          <p:cNvPr id="16" name="Text 14"/>
          <p:cNvSpPr txBox="1"/>
          <p:nvPr/>
        </p:nvSpPr>
        <p:spPr>
          <a:xfrm>
            <a:off x="4612538" y="2670048"/>
            <a:ext cx="2966618" cy="274320"/>
          </a:xfrm>
          <a:prstGeom prst="rect">
            <a:avLst/>
          </a:prstGeom>
          <a:noFill/>
          <a:ln/>
        </p:spPr>
        <p:txBody>
          <a:bodyPr wrap="square" lIns="0" tIns="0" rIns="0" bIns="0" rtlCol="0" anchor="t"/>
          <a:lstStyle/>
          <a:p>
            <a:pPr indent="0" marL="0">
              <a:buNone/>
            </a:pPr>
            <a:r>
              <a:rPr lang="en-US" sz="1200" i="1" dirty="0">
                <a:solidFill>
                  <a:srgbClr val="8C6D3F"/>
                </a:solidFill>
                <a:latin typeface="Calibri" pitchFamily="34" charset="0"/>
                <a:ea typeface="Calibri" pitchFamily="34" charset="-122"/>
                <a:cs typeface="Calibri" pitchFamily="34" charset="-120"/>
              </a:rPr>
              <a:t>§ 20a zákona č. 108/2024 Z. z.</a:t>
            </a:r>
            <a:endParaRPr lang="en-US" sz="1200" dirty="0"/>
          </a:p>
        </p:txBody>
      </p:sp>
      <p:sp>
        <p:nvSpPr>
          <p:cNvPr id="17" name="Text 15"/>
          <p:cNvSpPr txBox="1"/>
          <p:nvPr/>
        </p:nvSpPr>
        <p:spPr>
          <a:xfrm>
            <a:off x="4612538" y="3063240"/>
            <a:ext cx="2966618" cy="2103120"/>
          </a:xfrm>
          <a:prstGeom prst="rect">
            <a:avLst/>
          </a:prstGeom>
          <a:noFill/>
          <a:ln/>
        </p:spPr>
        <p:txBody>
          <a:bodyPr wrap="square" lIns="0" tIns="0" rIns="0" bIns="0" rtlCol="0" anchor="t"/>
          <a:lstStyle/>
          <a:p>
            <a:pPr marL="152400" indent="-152400">
              <a:spcAft>
                <a:spcPts val="500"/>
              </a:spcAft>
              <a:buSzPct val="100000"/>
              <a:buChar char="•"/>
            </a:pPr>
            <a:r>
              <a:rPr lang="en-US" sz="1350" dirty="0">
                <a:solidFill>
                  <a:srgbClr val="1A1A2E"/>
                </a:solidFill>
                <a:latin typeface="Calibri" pitchFamily="34" charset="0"/>
                <a:ea typeface="Calibri" pitchFamily="34" charset="-122"/>
                <a:cs typeface="Calibri" pitchFamily="34" charset="-120"/>
              </a:rPr>
              <a:t>každá online zmluva: „odstúpiť od zmluvy tu“ + „potvrdiť odstúpenie“</a:t>
            </a:r>
            <a:endParaRPr lang="en-US" sz="1350" dirty="0"/>
          </a:p>
          <a:p>
            <a:pPr marL="152400" indent="-152400">
              <a:spcAft>
                <a:spcPts val="500"/>
              </a:spcAft>
              <a:buSzPct val="100000"/>
              <a:buChar char="•"/>
            </a:pPr>
            <a:r>
              <a:rPr lang="en-US" sz="1350" dirty="0">
                <a:solidFill>
                  <a:srgbClr val="1A1A2E"/>
                </a:solidFill>
                <a:latin typeface="Calibri" pitchFamily="34" charset="0"/>
                <a:ea typeface="Calibri" pitchFamily="34" charset="-122"/>
                <a:cs typeface="Calibri" pitchFamily="34" charset="-120"/>
              </a:rPr>
              <a:t>týka sa aj objednávky internetu či TV cez web a appku</a:t>
            </a:r>
            <a:endParaRPr lang="en-US" sz="1350" dirty="0"/>
          </a:p>
          <a:p>
            <a:pPr marL="152400" indent="-152400">
              <a:spcAft>
                <a:spcPts val="500"/>
              </a:spcAft>
              <a:buSzPct val="100000"/>
              <a:buChar char="•"/>
            </a:pPr>
            <a:r>
              <a:rPr lang="en-US" sz="1350" dirty="0">
                <a:solidFill>
                  <a:srgbClr val="1A1A2E"/>
                </a:solidFill>
                <a:latin typeface="Calibri" pitchFamily="34" charset="0"/>
                <a:ea typeface="Calibri" pitchFamily="34" charset="-122"/>
                <a:cs typeface="Calibri" pitchFamily="34" charset="-120"/>
              </a:rPr>
              <a:t>potvrdenie na trvalom nosiči</a:t>
            </a:r>
            <a:endParaRPr lang="en-US" sz="1350" dirty="0"/>
          </a:p>
          <a:p>
            <a:pPr marL="152400" indent="-152400">
              <a:spcAft>
                <a:spcPts val="500"/>
              </a:spcAft>
              <a:buSzPct val="100000"/>
              <a:buChar char="•"/>
            </a:pPr>
            <a:r>
              <a:rPr lang="en-US" sz="1350" b="1" dirty="0">
                <a:solidFill>
                  <a:srgbClr val="1A1A2E"/>
                </a:solidFill>
                <a:latin typeface="Calibri" pitchFamily="34" charset="0"/>
                <a:ea typeface="Calibri" pitchFamily="34" charset="-122"/>
                <a:cs typeface="Calibri" pitchFamily="34" charset="-120"/>
              </a:rPr>
              <a:t>pokuta </a:t>
            </a:r>
            <a:r>
              <a:rPr lang="en-US" sz="1350" dirty="0">
                <a:solidFill>
                  <a:srgbClr val="1A1A2E"/>
                </a:solidFill>
                <a:latin typeface="Calibri" pitchFamily="34" charset="0"/>
                <a:ea typeface="Calibri" pitchFamily="34" charset="-122"/>
                <a:cs typeface="Calibri" pitchFamily="34" charset="-120"/>
              </a:rPr>
              <a:t>200 € až 2 % obratu (max. 200 000 €)</a:t>
            </a:r>
            <a:endParaRPr lang="en-US" sz="1350" dirty="0"/>
          </a:p>
        </p:txBody>
      </p:sp>
      <p:sp>
        <p:nvSpPr>
          <p:cNvPr id="18" name="Shape 16"/>
          <p:cNvSpPr/>
          <p:nvPr/>
        </p:nvSpPr>
        <p:spPr>
          <a:xfrm>
            <a:off x="4612538" y="5166360"/>
            <a:ext cx="2966618" cy="0"/>
          </a:xfrm>
          <a:prstGeom prst="line">
            <a:avLst/>
          </a:prstGeom>
          <a:noFill/>
          <a:ln w="12700">
            <a:solidFill>
              <a:srgbClr val="DDD6C8"/>
            </a:solidFill>
            <a:prstDash val="solid"/>
          </a:ln>
        </p:spPr>
        <p:txBody>
          <a:bodyPr/>
          <a:p/>
        </p:txBody>
      </p:sp>
      <p:sp>
        <p:nvSpPr>
          <p:cNvPr id="19" name="Text 17"/>
          <p:cNvSpPr txBox="1"/>
          <p:nvPr/>
        </p:nvSpPr>
        <p:spPr>
          <a:xfrm>
            <a:off x="4612538" y="5276088"/>
            <a:ext cx="2966618" cy="457200"/>
          </a:xfrm>
          <a:prstGeom prst="rect">
            <a:avLst/>
          </a:prstGeom>
          <a:noFill/>
          <a:ln/>
        </p:spPr>
        <p:txBody>
          <a:bodyPr wrap="square" lIns="0" tIns="0" rIns="0" bIns="0" rtlCol="0" anchor="t"/>
          <a:lstStyle/>
          <a:p>
            <a:pPr indent="0" marL="0">
              <a:buNone/>
            </a:pPr>
            <a:r>
              <a:rPr lang="en-US" sz="1250" b="1" dirty="0">
                <a:solidFill>
                  <a:srgbClr val="2E6B4F"/>
                </a:solidFill>
                <a:latin typeface="Calibri" pitchFamily="34" charset="0"/>
                <a:ea typeface="Calibri" pitchFamily="34" charset="-122"/>
                <a:cs typeface="Calibri" pitchFamily="34" charset="-120"/>
              </a:rPr>
              <a:t>Urobte: </a:t>
            </a:r>
            <a:r>
              <a:rPr lang="en-US" sz="1250" dirty="0">
                <a:solidFill>
                  <a:srgbClr val="1A1A2E"/>
                </a:solidFill>
                <a:latin typeface="Calibri" pitchFamily="34" charset="0"/>
                <a:ea typeface="Calibri" pitchFamily="34" charset="-122"/>
                <a:cs typeface="Calibri" pitchFamily="34" charset="-120"/>
              </a:rPr>
              <a:t>web, appka, potvrdzovací e-mail, VOP</a:t>
            </a:r>
            <a:endParaRPr lang="en-US" sz="1250" dirty="0"/>
          </a:p>
        </p:txBody>
      </p:sp>
      <p:sp>
        <p:nvSpPr>
          <p:cNvPr id="20" name="Shape 18"/>
          <p:cNvSpPr/>
          <p:nvPr/>
        </p:nvSpPr>
        <p:spPr>
          <a:xfrm>
            <a:off x="8127797" y="1508760"/>
            <a:ext cx="3515258" cy="4434840"/>
          </a:xfrm>
          <a:prstGeom prst="roundRect">
            <a:avLst>
              <a:gd name="adj" fmla="val 2081"/>
            </a:avLst>
          </a:prstGeom>
          <a:solidFill>
            <a:srgbClr val="F4F1EB"/>
          </a:solidFill>
          <a:ln/>
        </p:spPr>
        <p:txBody>
          <a:bodyPr/>
          <a:p/>
        </p:txBody>
      </p:sp>
      <p:sp>
        <p:nvSpPr>
          <p:cNvPr id="21" name="Shape 19"/>
          <p:cNvSpPr/>
          <p:nvPr/>
        </p:nvSpPr>
        <p:spPr>
          <a:xfrm>
            <a:off x="8402117" y="1783080"/>
            <a:ext cx="1828800" cy="274320"/>
          </a:xfrm>
          <a:prstGeom prst="roundRect">
            <a:avLst>
              <a:gd name="adj" fmla="val 50000"/>
            </a:avLst>
          </a:prstGeom>
          <a:solidFill>
            <a:srgbClr val="1A1A2E"/>
          </a:solidFill>
          <a:ln/>
        </p:spPr>
        <p:txBody>
          <a:bodyPr/>
          <a:p/>
        </p:txBody>
      </p:sp>
      <p:sp>
        <p:nvSpPr>
          <p:cNvPr id="22" name="Text 20"/>
          <p:cNvSpPr txBox="1"/>
          <p:nvPr/>
        </p:nvSpPr>
        <p:spPr>
          <a:xfrm>
            <a:off x="8402117" y="1783080"/>
            <a:ext cx="1828800"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od 28. 6. 2025</a:t>
            </a:r>
            <a:endParaRPr lang="en-US" sz="1100" dirty="0"/>
          </a:p>
        </p:txBody>
      </p:sp>
      <p:sp>
        <p:nvSpPr>
          <p:cNvPr id="23" name="Text 21"/>
          <p:cNvSpPr txBox="1"/>
          <p:nvPr/>
        </p:nvSpPr>
        <p:spPr>
          <a:xfrm>
            <a:off x="8402117" y="2240280"/>
            <a:ext cx="2966618" cy="411480"/>
          </a:xfrm>
          <a:prstGeom prst="rect">
            <a:avLst/>
          </a:prstGeom>
          <a:noFill/>
          <a:ln/>
        </p:spPr>
        <p:txBody>
          <a:bodyPr wrap="square" lIns="0" tIns="0" rIns="0" bIns="0" rtlCol="0" anchor="t"/>
          <a:lstStyle/>
          <a:p>
            <a:pPr indent="0" marL="0">
              <a:buNone/>
            </a:pPr>
            <a:r>
              <a:rPr lang="en-US" sz="1800" b="1" dirty="0">
                <a:solidFill>
                  <a:srgbClr val="1A1A2E"/>
                </a:solidFill>
                <a:latin typeface="Georgia" pitchFamily="34" charset="0"/>
                <a:ea typeface="Georgia" pitchFamily="34" charset="-122"/>
                <a:cs typeface="Georgia" pitchFamily="34" charset="-120"/>
              </a:rPr>
              <a:t>Prístupnosť (EAA)</a:t>
            </a:r>
            <a:endParaRPr lang="en-US" sz="1800" dirty="0"/>
          </a:p>
        </p:txBody>
      </p:sp>
      <p:sp>
        <p:nvSpPr>
          <p:cNvPr id="24" name="Text 22"/>
          <p:cNvSpPr txBox="1"/>
          <p:nvPr/>
        </p:nvSpPr>
        <p:spPr>
          <a:xfrm>
            <a:off x="8402117" y="2670048"/>
            <a:ext cx="2966618" cy="274320"/>
          </a:xfrm>
          <a:prstGeom prst="rect">
            <a:avLst/>
          </a:prstGeom>
          <a:noFill/>
          <a:ln/>
        </p:spPr>
        <p:txBody>
          <a:bodyPr wrap="square" lIns="0" tIns="0" rIns="0" bIns="0" rtlCol="0" anchor="t"/>
          <a:lstStyle/>
          <a:p>
            <a:pPr indent="0" marL="0">
              <a:buNone/>
            </a:pPr>
            <a:r>
              <a:rPr lang="en-US" sz="1200" i="1" dirty="0">
                <a:solidFill>
                  <a:srgbClr val="8C6D3F"/>
                </a:solidFill>
                <a:latin typeface="Calibri" pitchFamily="34" charset="0"/>
                <a:ea typeface="Calibri" pitchFamily="34" charset="-122"/>
                <a:cs typeface="Calibri" pitchFamily="34" charset="-120"/>
              </a:rPr>
              <a:t>zákon č. 351/2022 Z. z.</a:t>
            </a:r>
            <a:endParaRPr lang="en-US" sz="1200" dirty="0"/>
          </a:p>
        </p:txBody>
      </p:sp>
      <p:sp>
        <p:nvSpPr>
          <p:cNvPr id="25" name="Text 23"/>
          <p:cNvSpPr txBox="1"/>
          <p:nvPr/>
        </p:nvSpPr>
        <p:spPr>
          <a:xfrm>
            <a:off x="8402117" y="3063240"/>
            <a:ext cx="2966618" cy="2103120"/>
          </a:xfrm>
          <a:prstGeom prst="rect">
            <a:avLst/>
          </a:prstGeom>
          <a:noFill/>
          <a:ln/>
        </p:spPr>
        <p:txBody>
          <a:bodyPr wrap="square" lIns="0" tIns="0" rIns="0" bIns="0" rtlCol="0" anchor="t"/>
          <a:lstStyle/>
          <a:p>
            <a:pPr marL="152400" indent="-152400">
              <a:spcAft>
                <a:spcPts val="500"/>
              </a:spcAft>
              <a:buSzPct val="100000"/>
              <a:buChar char="•"/>
            </a:pPr>
            <a:r>
              <a:rPr lang="en-US" sz="1350" dirty="0">
                <a:solidFill>
                  <a:srgbClr val="1A1A2E"/>
                </a:solidFill>
                <a:latin typeface="Calibri" pitchFamily="34" charset="0"/>
                <a:ea typeface="Calibri" pitchFamily="34" charset="-122"/>
                <a:cs typeface="Calibri" pitchFamily="34" charset="-120"/>
              </a:rPr>
              <a:t>služby elektronických komunikácií musia byť prístupné osobám so zdravotným postihnutím</a:t>
            </a:r>
            <a:endParaRPr lang="en-US" sz="1350" dirty="0"/>
          </a:p>
          <a:p>
            <a:pPr marL="152400" indent="-152400">
              <a:spcAft>
                <a:spcPts val="500"/>
              </a:spcAft>
              <a:buSzPct val="100000"/>
              <a:buChar char="•"/>
            </a:pPr>
            <a:r>
              <a:rPr lang="en-US" sz="1350" dirty="0">
                <a:solidFill>
                  <a:srgbClr val="1A1A2E"/>
                </a:solidFill>
                <a:latin typeface="Calibri" pitchFamily="34" charset="0"/>
                <a:ea typeface="Calibri" pitchFamily="34" charset="-122"/>
                <a:cs typeface="Calibri" pitchFamily="34" charset="-120"/>
              </a:rPr>
              <a:t>samoobslužný portál, zmluvy, informácie o službe, núdzová komunikácia</a:t>
            </a:r>
            <a:endParaRPr lang="en-US" sz="1350" dirty="0"/>
          </a:p>
        </p:txBody>
      </p:sp>
      <p:sp>
        <p:nvSpPr>
          <p:cNvPr id="26" name="Shape 24"/>
          <p:cNvSpPr/>
          <p:nvPr/>
        </p:nvSpPr>
        <p:spPr>
          <a:xfrm>
            <a:off x="8402117" y="5166360"/>
            <a:ext cx="2966618" cy="0"/>
          </a:xfrm>
          <a:prstGeom prst="line">
            <a:avLst/>
          </a:prstGeom>
          <a:noFill/>
          <a:ln w="12700">
            <a:solidFill>
              <a:srgbClr val="DDD6C8"/>
            </a:solidFill>
            <a:prstDash val="solid"/>
          </a:ln>
        </p:spPr>
        <p:txBody>
          <a:bodyPr/>
          <a:p/>
        </p:txBody>
      </p:sp>
      <p:sp>
        <p:nvSpPr>
          <p:cNvPr id="27" name="Text 25"/>
          <p:cNvSpPr txBox="1"/>
          <p:nvPr/>
        </p:nvSpPr>
        <p:spPr>
          <a:xfrm>
            <a:off x="8402117" y="5276088"/>
            <a:ext cx="2966618" cy="457200"/>
          </a:xfrm>
          <a:prstGeom prst="rect">
            <a:avLst/>
          </a:prstGeom>
          <a:noFill/>
          <a:ln/>
        </p:spPr>
        <p:txBody>
          <a:bodyPr wrap="square" lIns="0" tIns="0" rIns="0" bIns="0" rtlCol="0" anchor="t"/>
          <a:lstStyle/>
          <a:p>
            <a:pPr indent="0" marL="0">
              <a:buNone/>
            </a:pPr>
            <a:r>
              <a:rPr lang="en-US" sz="1250" b="1" dirty="0">
                <a:solidFill>
                  <a:srgbClr val="2E6B4F"/>
                </a:solidFill>
                <a:latin typeface="Calibri" pitchFamily="34" charset="0"/>
                <a:ea typeface="Calibri" pitchFamily="34" charset="-122"/>
                <a:cs typeface="Calibri" pitchFamily="34" charset="-120"/>
              </a:rPr>
              <a:t>Urobte: </a:t>
            </a:r>
            <a:r>
              <a:rPr lang="en-US" sz="1250" dirty="0">
                <a:solidFill>
                  <a:srgbClr val="1A1A2E"/>
                </a:solidFill>
                <a:latin typeface="Calibri" pitchFamily="34" charset="0"/>
                <a:ea typeface="Calibri" pitchFamily="34" charset="-122"/>
                <a:cs typeface="Calibri" pitchFamily="34" charset="-120"/>
              </a:rPr>
              <a:t>audit webu a portálu podľa WCAG, dostupný kontakt</a:t>
            </a:r>
            <a:endParaRPr lang="en-US" sz="1250" dirty="0"/>
          </a:p>
        </p:txBody>
      </p:sp>
      <p:sp>
        <p:nvSpPr>
          <p:cNvPr id="28" name="Text 26"/>
          <p:cNvSpPr txBox="1"/>
          <p:nvPr/>
        </p:nvSpPr>
        <p:spPr>
          <a:xfrm>
            <a:off x="548640" y="6144768"/>
            <a:ext cx="11094415" cy="274320"/>
          </a:xfrm>
          <a:prstGeom prst="rect">
            <a:avLst/>
          </a:prstGeom>
          <a:noFill/>
          <a:ln/>
        </p:spPr>
        <p:txBody>
          <a:bodyPr wrap="square" lIns="0" tIns="0" rIns="0" bIns="0" rtlCol="0" anchor="t"/>
          <a:lstStyle/>
          <a:p>
            <a:pPr indent="0" marL="0">
              <a:buNone/>
            </a:pPr>
            <a:r>
              <a:rPr lang="en-US" sz="900" dirty="0">
                <a:solidFill>
                  <a:srgbClr val="6B6B78"/>
                </a:solidFill>
                <a:latin typeface="Calibri" pitchFamily="34" charset="0"/>
                <a:ea typeface="Calibri" pitchFamily="34" charset="-122"/>
                <a:cs typeface="Calibri" pitchFamily="34" charset="-120"/>
              </a:rPr>
              <a:t>Zdroje: zákon č. 384/2025 Z. z. (posun na 1. 5. 2026 novelou z 2/2026); zákon č. 108/2024 Z. z. v znení zákona č. 311/2025 Z. z.; zákon č. 351/2022 Z. z.</a:t>
            </a:r>
            <a:endParaRPr lang="en-US" sz="900" dirty="0"/>
          </a:p>
        </p:txBody>
      </p:sp>
      <p:sp>
        <p:nvSpPr>
          <p:cNvPr id="29" name="Text 27"/>
          <p:cNvSpPr txBox="1"/>
          <p:nvPr/>
        </p:nvSpPr>
        <p:spPr>
          <a:xfrm>
            <a:off x="548640" y="6446520"/>
            <a:ext cx="7315200" cy="228600"/>
          </a:xfrm>
          <a:prstGeom prst="rect">
            <a:avLst/>
          </a:prstGeom>
          <a:noFill/>
          <a:ln/>
        </p:spPr>
        <p:txBody>
          <a:bodyPr wrap="square" lIns="0" tIns="0" rIns="0" bIns="0" rtlCol="0" anchor="t"/>
          <a:lstStyle/>
          <a:p>
            <a:pPr indent="0" marL="0">
              <a:buNone/>
            </a:pPr>
            <a:r>
              <a:rPr lang="en-US" sz="900" dirty="0">
                <a:solidFill>
                  <a:srgbClr val="6B6B78"/>
                </a:solidFill>
                <a:latin typeface="Calibri" pitchFamily="34" charset="0"/>
                <a:ea typeface="Calibri" pitchFamily="34" charset="-122"/>
                <a:cs typeface="Calibri" pitchFamily="34" charset="-120"/>
              </a:rPr>
              <a:t>Samec &amp; partners  ·  TESSHOW 2026  ·  Zmeny v podnikateľskom prostredí</a:t>
            </a:r>
            <a:endParaRPr lang="en-US" sz="900" dirty="0"/>
          </a:p>
        </p:txBody>
      </p:sp>
      <p:sp>
        <p:nvSpPr>
          <p:cNvPr id="30" name="Text 28"/>
          <p:cNvSpPr txBox="1"/>
          <p:nvPr/>
        </p:nvSpPr>
        <p:spPr>
          <a:xfrm>
            <a:off x="10728655" y="6446520"/>
            <a:ext cx="914400" cy="228600"/>
          </a:xfrm>
          <a:prstGeom prst="rect">
            <a:avLst/>
          </a:prstGeom>
          <a:noFill/>
          <a:ln/>
        </p:spPr>
        <p:txBody>
          <a:bodyPr wrap="square" lIns="0" tIns="0" rIns="0" bIns="0" rtlCol="0" anchor="t"/>
          <a:lstStyle/>
          <a:p>
            <a:pPr algn="r" indent="0" marL="0">
              <a:buNone/>
            </a:pPr>
            <a:r>
              <a:rPr lang="en-US" sz="900" dirty="0">
                <a:solidFill>
                  <a:srgbClr val="6B6B78"/>
                </a:solidFill>
                <a:latin typeface="Calibri" pitchFamily="34" charset="0"/>
                <a:ea typeface="Calibri" pitchFamily="34" charset="-122"/>
                <a:cs typeface="Calibri" pitchFamily="34" charset="-120"/>
              </a:rPr>
              <a:t>4 / 11</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47472"/>
            <a:ext cx="11094415" cy="274320"/>
          </a:xfrm>
          <a:prstGeom prst="rect">
            <a:avLst/>
          </a:prstGeom>
          <a:noFill/>
          <a:ln/>
        </p:spPr>
        <p:txBody>
          <a:bodyPr wrap="square" lIns="0" tIns="0" rIns="0" bIns="0" rtlCol="0" anchor="t"/>
          <a:lstStyle/>
          <a:p>
            <a:pPr indent="0" marL="0">
              <a:buNone/>
            </a:pPr>
            <a:r>
              <a:rPr lang="en-US" sz="1200" b="1" spc="100" kern="0" dirty="0">
                <a:solidFill>
                  <a:srgbClr val="8C6D3F"/>
                </a:solidFill>
                <a:latin typeface="Calibri" pitchFamily="34" charset="0"/>
                <a:ea typeface="Calibri" pitchFamily="34" charset="-122"/>
                <a:cs typeface="Calibri" pitchFamily="34" charset="-120"/>
              </a:rPr>
              <a:t>17. 8. 2026</a:t>
            </a:r>
            <a:endParaRPr lang="en-US" sz="1200" dirty="0"/>
          </a:p>
        </p:txBody>
      </p:sp>
      <p:sp>
        <p:nvSpPr>
          <p:cNvPr id="3" name="Text 1"/>
          <p:cNvSpPr txBox="1"/>
          <p:nvPr/>
        </p:nvSpPr>
        <p:spPr>
          <a:xfrm>
            <a:off x="548640" y="621792"/>
            <a:ext cx="11094415" cy="640080"/>
          </a:xfrm>
          <a:prstGeom prst="rect">
            <a:avLst/>
          </a:prstGeom>
          <a:noFill/>
          <a:ln/>
        </p:spPr>
        <p:txBody>
          <a:bodyPr wrap="square" lIns="0" tIns="0" rIns="0" bIns="0" rtlCol="0" anchor="t"/>
          <a:lstStyle/>
          <a:p>
            <a:pPr indent="0" marL="0">
              <a:buNone/>
            </a:pPr>
            <a:r>
              <a:rPr lang="en-US" sz="3000" b="1" dirty="0">
                <a:solidFill>
                  <a:srgbClr val="1A1A2E"/>
                </a:solidFill>
                <a:latin typeface="Georgia" pitchFamily="34" charset="0"/>
                <a:ea typeface="Georgia" pitchFamily="34" charset="-122"/>
                <a:cs typeface="Georgia" pitchFamily="34" charset="-120"/>
              </a:rPr>
              <a:t>Nový obchodný register – zákon č. 29/2026 Z. z.</a:t>
            </a:r>
            <a:endParaRPr lang="en-US" sz="3000" dirty="0"/>
          </a:p>
        </p:txBody>
      </p:sp>
      <p:sp>
        <p:nvSpPr>
          <p:cNvPr id="4" name="Shape 2"/>
          <p:cNvSpPr/>
          <p:nvPr/>
        </p:nvSpPr>
        <p:spPr>
          <a:xfrm>
            <a:off x="548640" y="1508760"/>
            <a:ext cx="2743200" cy="4434840"/>
          </a:xfrm>
          <a:prstGeom prst="roundRect">
            <a:avLst>
              <a:gd name="adj" fmla="val 2667"/>
            </a:avLst>
          </a:prstGeom>
          <a:solidFill>
            <a:srgbClr val="1A1A2E"/>
          </a:solidFill>
          <a:ln/>
        </p:spPr>
        <p:txBody>
          <a:bodyPr/>
          <a:p/>
        </p:txBody>
      </p:sp>
      <p:sp>
        <p:nvSpPr>
          <p:cNvPr id="5" name="Text 3"/>
          <p:cNvSpPr txBox="1"/>
          <p:nvPr/>
        </p:nvSpPr>
        <p:spPr>
          <a:xfrm>
            <a:off x="822960" y="1783080"/>
            <a:ext cx="2286000" cy="548640"/>
          </a:xfrm>
          <a:prstGeom prst="rect">
            <a:avLst/>
          </a:prstGeom>
          <a:noFill/>
          <a:ln/>
        </p:spPr>
        <p:txBody>
          <a:bodyPr wrap="square" lIns="0" tIns="0" rIns="0" bIns="0" rtlCol="0" anchor="t"/>
          <a:lstStyle/>
          <a:p>
            <a:pPr indent="0" marL="0">
              <a:buNone/>
            </a:pPr>
            <a:r>
              <a:rPr lang="en-US" sz="2500" b="1" dirty="0">
                <a:solidFill>
                  <a:srgbClr val="C4A574"/>
                </a:solidFill>
                <a:latin typeface="Georgia" pitchFamily="34" charset="0"/>
                <a:ea typeface="Georgia" pitchFamily="34" charset="-122"/>
                <a:cs typeface="Georgia" pitchFamily="34" charset="-120"/>
              </a:rPr>
              <a:t>17. 8. 2026</a:t>
            </a:r>
            <a:endParaRPr lang="en-US" sz="2500" dirty="0"/>
          </a:p>
        </p:txBody>
      </p:sp>
      <p:sp>
        <p:nvSpPr>
          <p:cNvPr id="6" name="Text 4"/>
          <p:cNvSpPr txBox="1"/>
          <p:nvPr/>
        </p:nvSpPr>
        <p:spPr>
          <a:xfrm>
            <a:off x="822960" y="2514600"/>
            <a:ext cx="2240280" cy="3291840"/>
          </a:xfrm>
          <a:prstGeom prst="rect">
            <a:avLst/>
          </a:prstGeom>
          <a:noFill/>
          <a:ln/>
        </p:spPr>
        <p:txBody>
          <a:bodyPr wrap="square" lIns="0" tIns="0" rIns="0" bIns="0" rtlCol="0" anchor="t"/>
          <a:lstStyle/>
          <a:p>
            <a:pPr marL="152400" indent="-152400">
              <a:spcAft>
                <a:spcPts val="500"/>
              </a:spcAft>
              <a:buSzPct val="100000"/>
              <a:buChar char="•"/>
            </a:pPr>
            <a:r>
              <a:rPr lang="en-US" sz="1300" dirty="0">
                <a:solidFill>
                  <a:srgbClr val="FFFFFF"/>
                </a:solidFill>
                <a:latin typeface="Calibri" pitchFamily="34" charset="0"/>
                <a:ea typeface="Calibri" pitchFamily="34" charset="-122"/>
                <a:cs typeface="Calibri" pitchFamily="34" charset="-120"/>
              </a:rPr>
              <a:t>nahrádza zákon č. 530/2003 Z. z. – prvý nový zákon po 23 rokoch</a:t>
            </a:r>
            <a:endParaRPr lang="en-US" sz="1300" dirty="0"/>
          </a:p>
          <a:p>
            <a:pPr marL="152400" indent="-152400">
              <a:spcAft>
                <a:spcPts val="500"/>
              </a:spcAft>
              <a:buSzPct val="100000"/>
              <a:buChar char="•"/>
            </a:pPr>
            <a:r>
              <a:rPr lang="en-US" sz="1300" dirty="0">
                <a:solidFill>
                  <a:srgbClr val="FFFFFF"/>
                </a:solidFill>
                <a:latin typeface="Calibri" pitchFamily="34" charset="0"/>
                <a:ea typeface="Calibri" pitchFamily="34" charset="-122"/>
                <a:cs typeface="Calibri" pitchFamily="34" charset="-120"/>
              </a:rPr>
              <a:t>spolu s veľkou novelou ObZ, zákona o advokácii a o notároch</a:t>
            </a:r>
            <a:endParaRPr lang="en-US" sz="1300" dirty="0"/>
          </a:p>
          <a:p>
            <a:pPr marL="152400" indent="-152400">
              <a:spcAft>
                <a:spcPts val="500"/>
              </a:spcAft>
              <a:buSzPct val="100000"/>
              <a:buChar char="•"/>
            </a:pPr>
            <a:r>
              <a:rPr lang="en-US" sz="1300" b="1" dirty="0">
                <a:solidFill>
                  <a:srgbClr val="FFFFFF"/>
                </a:solidFill>
                <a:latin typeface="Calibri" pitchFamily="34" charset="0"/>
                <a:ea typeface="Calibri" pitchFamily="34" charset="-122"/>
                <a:cs typeface="Calibri" pitchFamily="34" charset="-120"/>
              </a:rPr>
              <a:t>existujúce zápisy platia </a:t>
            </a:r>
            <a:r>
              <a:rPr lang="en-US" sz="1300" dirty="0">
                <a:solidFill>
                  <a:srgbClr val="FFFFFF"/>
                </a:solidFill>
                <a:latin typeface="Calibri" pitchFamily="34" charset="0"/>
                <a:ea typeface="Calibri" pitchFamily="34" charset="-122"/>
                <a:cs typeface="Calibri" pitchFamily="34" charset="-120"/>
              </a:rPr>
              <a:t>– bez nových povinností</a:t>
            </a:r>
            <a:endParaRPr lang="en-US" sz="1300" dirty="0"/>
          </a:p>
          <a:p>
            <a:pPr marL="152400" indent="-152400">
              <a:spcAft>
                <a:spcPts val="500"/>
              </a:spcAft>
              <a:buSzPct val="100000"/>
              <a:buChar char="•"/>
            </a:pPr>
            <a:r>
              <a:rPr lang="en-US" sz="1300" dirty="0">
                <a:solidFill>
                  <a:srgbClr val="FFFFFF"/>
                </a:solidFill>
                <a:latin typeface="Calibri" pitchFamily="34" charset="0"/>
                <a:ea typeface="Calibri" pitchFamily="34" charset="-122"/>
                <a:cs typeface="Calibri" pitchFamily="34" charset="-120"/>
              </a:rPr>
              <a:t>súdne poplatky 220 € / 550 € sa nemenia</a:t>
            </a:r>
            <a:endParaRPr lang="en-US" sz="1300" dirty="0"/>
          </a:p>
        </p:txBody>
      </p:sp>
      <p:sp>
        <p:nvSpPr>
          <p:cNvPr id="7" name="Shape 5"/>
          <p:cNvSpPr/>
          <p:nvPr/>
        </p:nvSpPr>
        <p:spPr>
          <a:xfrm>
            <a:off x="3611880" y="1508760"/>
            <a:ext cx="2555138" cy="1024128"/>
          </a:xfrm>
          <a:prstGeom prst="roundRect">
            <a:avLst>
              <a:gd name="adj" fmla="val 7143"/>
            </a:avLst>
          </a:prstGeom>
          <a:solidFill>
            <a:srgbClr val="F4F1EB"/>
          </a:solidFill>
          <a:ln/>
        </p:spPr>
        <p:txBody>
          <a:bodyPr/>
          <a:p/>
        </p:txBody>
      </p:sp>
      <p:sp>
        <p:nvSpPr>
          <p:cNvPr id="8" name="Shape 6"/>
          <p:cNvSpPr/>
          <p:nvPr/>
        </p:nvSpPr>
        <p:spPr>
          <a:xfrm>
            <a:off x="3776472" y="1673352"/>
            <a:ext cx="329184" cy="329184"/>
          </a:xfrm>
          <a:prstGeom prst="ellipse">
            <a:avLst/>
          </a:prstGeom>
          <a:solidFill>
            <a:srgbClr val="C4A574"/>
          </a:solidFill>
          <a:ln/>
        </p:spPr>
        <p:txBody>
          <a:bodyPr/>
          <a:p/>
        </p:txBody>
      </p:sp>
      <p:sp>
        <p:nvSpPr>
          <p:cNvPr id="9" name="Text 7"/>
          <p:cNvSpPr txBox="1"/>
          <p:nvPr/>
        </p:nvSpPr>
        <p:spPr>
          <a:xfrm>
            <a:off x="3776472" y="1673352"/>
            <a:ext cx="329184" cy="329184"/>
          </a:xfrm>
          <a:prstGeom prst="rect">
            <a:avLst/>
          </a:prstGeom>
          <a:noFill/>
          <a:ln/>
        </p:spPr>
        <p:txBody>
          <a:bodyPr wrap="square" lIns="0" tIns="0" rIns="0" bIns="0" rtlCol="0" anchor="ctr"/>
          <a:lstStyle/>
          <a:p>
            <a:pPr algn="ctr" indent="0" marL="0">
              <a:buNone/>
            </a:pPr>
            <a:r>
              <a:rPr lang="en-US" sz="1300" b="1" dirty="0">
                <a:solidFill>
                  <a:srgbClr val="1A1A2E"/>
                </a:solidFill>
                <a:latin typeface="Calibri" pitchFamily="34" charset="0"/>
                <a:ea typeface="Calibri" pitchFamily="34" charset="-122"/>
                <a:cs typeface="Calibri" pitchFamily="34" charset="-120"/>
              </a:rPr>
              <a:t>1</a:t>
            </a:r>
            <a:endParaRPr lang="en-US" sz="1300" dirty="0"/>
          </a:p>
        </p:txBody>
      </p:sp>
      <p:sp>
        <p:nvSpPr>
          <p:cNvPr id="10" name="Text 8"/>
          <p:cNvSpPr txBox="1"/>
          <p:nvPr/>
        </p:nvSpPr>
        <p:spPr>
          <a:xfrm>
            <a:off x="4215384" y="1636776"/>
            <a:ext cx="1823618" cy="411480"/>
          </a:xfrm>
          <a:prstGeom prst="rect">
            <a:avLst/>
          </a:prstGeom>
          <a:noFill/>
          <a:ln/>
        </p:spPr>
        <p:txBody>
          <a:bodyPr wrap="square" lIns="0" tIns="0" rIns="0" bIns="0" rtlCol="0" anchor="ctr"/>
          <a:lstStyle/>
          <a:p>
            <a:pPr indent="0" marL="0">
              <a:buNone/>
            </a:pPr>
            <a:r>
              <a:rPr lang="en-US" sz="1300" b="1" dirty="0">
                <a:solidFill>
                  <a:srgbClr val="1A1A2E"/>
                </a:solidFill>
                <a:latin typeface="Calibri" pitchFamily="34" charset="0"/>
                <a:ea typeface="Calibri" pitchFamily="34" charset="-122"/>
                <a:cs typeface="Calibri" pitchFamily="34" charset="-120"/>
              </a:rPr>
              <a:t>Údaje v registri sú záväzné</a:t>
            </a:r>
            <a:endParaRPr lang="en-US" sz="1300" dirty="0"/>
          </a:p>
        </p:txBody>
      </p:sp>
      <p:sp>
        <p:nvSpPr>
          <p:cNvPr id="11" name="Text 9"/>
          <p:cNvSpPr txBox="1"/>
          <p:nvPr/>
        </p:nvSpPr>
        <p:spPr>
          <a:xfrm>
            <a:off x="3776472" y="2093976"/>
            <a:ext cx="2244242" cy="384048"/>
          </a:xfrm>
          <a:prstGeom prst="rect">
            <a:avLst/>
          </a:prstGeom>
          <a:noFill/>
          <a:ln/>
        </p:spPr>
        <p:txBody>
          <a:bodyPr wrap="square" lIns="0" tIns="0" rIns="0" bIns="0" rtlCol="0" anchor="t"/>
          <a:lstStyle/>
          <a:p>
            <a:pPr indent="0" marL="0">
              <a:buNone/>
            </a:pPr>
            <a:r>
              <a:rPr lang="en-US" sz="1150" dirty="0">
                <a:solidFill>
                  <a:srgbClr val="3A3A4A"/>
                </a:solidFill>
                <a:latin typeface="Calibri" pitchFamily="34" charset="0"/>
                <a:ea typeface="Calibri" pitchFamily="34" charset="-122"/>
                <a:cs typeface="Calibri" pitchFamily="34" charset="-120"/>
              </a:rPr>
              <a:t>nepreukazujete ich banke, úradu ani partnerovi</a:t>
            </a:r>
            <a:endParaRPr lang="en-US" sz="1150" dirty="0"/>
          </a:p>
        </p:txBody>
      </p:sp>
      <p:sp>
        <p:nvSpPr>
          <p:cNvPr id="12" name="Shape 10"/>
          <p:cNvSpPr/>
          <p:nvPr/>
        </p:nvSpPr>
        <p:spPr>
          <a:xfrm>
            <a:off x="6349898" y="1508760"/>
            <a:ext cx="2555138" cy="1024128"/>
          </a:xfrm>
          <a:prstGeom prst="roundRect">
            <a:avLst>
              <a:gd name="adj" fmla="val 7143"/>
            </a:avLst>
          </a:prstGeom>
          <a:solidFill>
            <a:srgbClr val="F4F1EB"/>
          </a:solidFill>
          <a:ln/>
        </p:spPr>
        <p:txBody>
          <a:bodyPr/>
          <a:p/>
        </p:txBody>
      </p:sp>
      <p:sp>
        <p:nvSpPr>
          <p:cNvPr id="13" name="Shape 11"/>
          <p:cNvSpPr/>
          <p:nvPr/>
        </p:nvSpPr>
        <p:spPr>
          <a:xfrm>
            <a:off x="6514490" y="1673352"/>
            <a:ext cx="329184" cy="329184"/>
          </a:xfrm>
          <a:prstGeom prst="ellipse">
            <a:avLst/>
          </a:prstGeom>
          <a:solidFill>
            <a:srgbClr val="C4A574"/>
          </a:solidFill>
          <a:ln/>
        </p:spPr>
        <p:txBody>
          <a:bodyPr/>
          <a:p/>
        </p:txBody>
      </p:sp>
      <p:sp>
        <p:nvSpPr>
          <p:cNvPr id="14" name="Text 12"/>
          <p:cNvSpPr txBox="1"/>
          <p:nvPr/>
        </p:nvSpPr>
        <p:spPr>
          <a:xfrm>
            <a:off x="6514490" y="1673352"/>
            <a:ext cx="329184" cy="329184"/>
          </a:xfrm>
          <a:prstGeom prst="rect">
            <a:avLst/>
          </a:prstGeom>
          <a:noFill/>
          <a:ln/>
        </p:spPr>
        <p:txBody>
          <a:bodyPr wrap="square" lIns="0" tIns="0" rIns="0" bIns="0" rtlCol="0" anchor="ctr"/>
          <a:lstStyle/>
          <a:p>
            <a:pPr algn="ctr" indent="0" marL="0">
              <a:buNone/>
            </a:pPr>
            <a:r>
              <a:rPr lang="en-US" sz="1300" b="1" dirty="0">
                <a:solidFill>
                  <a:srgbClr val="1A1A2E"/>
                </a:solidFill>
                <a:latin typeface="Calibri" pitchFamily="34" charset="0"/>
                <a:ea typeface="Calibri" pitchFamily="34" charset="-122"/>
                <a:cs typeface="Calibri" pitchFamily="34" charset="-120"/>
              </a:rPr>
              <a:t>2</a:t>
            </a:r>
            <a:endParaRPr lang="en-US" sz="1300" dirty="0"/>
          </a:p>
        </p:txBody>
      </p:sp>
      <p:sp>
        <p:nvSpPr>
          <p:cNvPr id="15" name="Text 13"/>
          <p:cNvSpPr txBox="1"/>
          <p:nvPr/>
        </p:nvSpPr>
        <p:spPr>
          <a:xfrm>
            <a:off x="6953402" y="1636776"/>
            <a:ext cx="1823618" cy="411480"/>
          </a:xfrm>
          <a:prstGeom prst="rect">
            <a:avLst/>
          </a:prstGeom>
          <a:noFill/>
          <a:ln/>
        </p:spPr>
        <p:txBody>
          <a:bodyPr wrap="square" lIns="0" tIns="0" rIns="0" bIns="0" rtlCol="0" anchor="ctr"/>
          <a:lstStyle/>
          <a:p>
            <a:pPr indent="0" marL="0">
              <a:buNone/>
            </a:pPr>
            <a:r>
              <a:rPr lang="en-US" sz="1300" b="1" dirty="0">
                <a:solidFill>
                  <a:srgbClr val="1A1A2E"/>
                </a:solidFill>
                <a:latin typeface="Calibri" pitchFamily="34" charset="0"/>
                <a:ea typeface="Calibri" pitchFamily="34" charset="-122"/>
                <a:cs typeface="Calibri" pitchFamily="34" charset="-120"/>
              </a:rPr>
              <a:t>Notár-registrátor aj pre a. s.</a:t>
            </a:r>
            <a:endParaRPr lang="en-US" sz="1300" dirty="0"/>
          </a:p>
        </p:txBody>
      </p:sp>
      <p:sp>
        <p:nvSpPr>
          <p:cNvPr id="16" name="Text 14"/>
          <p:cNvSpPr txBox="1"/>
          <p:nvPr/>
        </p:nvSpPr>
        <p:spPr>
          <a:xfrm>
            <a:off x="6514490" y="2093976"/>
            <a:ext cx="2244242" cy="384048"/>
          </a:xfrm>
          <a:prstGeom prst="rect">
            <a:avLst/>
          </a:prstGeom>
          <a:noFill/>
          <a:ln/>
        </p:spPr>
        <p:txBody>
          <a:bodyPr wrap="square" lIns="0" tIns="0" rIns="0" bIns="0" rtlCol="0" anchor="t"/>
          <a:lstStyle/>
          <a:p>
            <a:pPr indent="0" marL="0">
              <a:buNone/>
            </a:pPr>
            <a:r>
              <a:rPr lang="en-US" sz="1150" dirty="0">
                <a:solidFill>
                  <a:srgbClr val="3A3A4A"/>
                </a:solidFill>
                <a:latin typeface="Calibri" pitchFamily="34" charset="0"/>
                <a:ea typeface="Calibri" pitchFamily="34" charset="-122"/>
                <a:cs typeface="Calibri" pitchFamily="34" charset="-120"/>
              </a:rPr>
              <a:t>nie ten, kto robil podklady; nie pri premenách</a:t>
            </a:r>
            <a:endParaRPr lang="en-US" sz="1150" dirty="0"/>
          </a:p>
        </p:txBody>
      </p:sp>
      <p:sp>
        <p:nvSpPr>
          <p:cNvPr id="17" name="Shape 15"/>
          <p:cNvSpPr/>
          <p:nvPr/>
        </p:nvSpPr>
        <p:spPr>
          <a:xfrm>
            <a:off x="9087917" y="1508760"/>
            <a:ext cx="2555138" cy="1024128"/>
          </a:xfrm>
          <a:prstGeom prst="roundRect">
            <a:avLst>
              <a:gd name="adj" fmla="val 7143"/>
            </a:avLst>
          </a:prstGeom>
          <a:solidFill>
            <a:srgbClr val="F4F1EB"/>
          </a:solidFill>
          <a:ln/>
        </p:spPr>
        <p:txBody>
          <a:bodyPr/>
          <a:p/>
        </p:txBody>
      </p:sp>
      <p:sp>
        <p:nvSpPr>
          <p:cNvPr id="18" name="Shape 16"/>
          <p:cNvSpPr/>
          <p:nvPr/>
        </p:nvSpPr>
        <p:spPr>
          <a:xfrm>
            <a:off x="9252509" y="1673352"/>
            <a:ext cx="329184" cy="329184"/>
          </a:xfrm>
          <a:prstGeom prst="ellipse">
            <a:avLst/>
          </a:prstGeom>
          <a:solidFill>
            <a:srgbClr val="C4A574"/>
          </a:solidFill>
          <a:ln/>
        </p:spPr>
        <p:txBody>
          <a:bodyPr/>
          <a:p/>
        </p:txBody>
      </p:sp>
      <p:sp>
        <p:nvSpPr>
          <p:cNvPr id="19" name="Text 17"/>
          <p:cNvSpPr txBox="1"/>
          <p:nvPr/>
        </p:nvSpPr>
        <p:spPr>
          <a:xfrm>
            <a:off x="9252509" y="1673352"/>
            <a:ext cx="329184" cy="329184"/>
          </a:xfrm>
          <a:prstGeom prst="rect">
            <a:avLst/>
          </a:prstGeom>
          <a:noFill/>
          <a:ln/>
        </p:spPr>
        <p:txBody>
          <a:bodyPr wrap="square" lIns="0" tIns="0" rIns="0" bIns="0" rtlCol="0" anchor="ctr"/>
          <a:lstStyle/>
          <a:p>
            <a:pPr algn="ctr" indent="0" marL="0">
              <a:buNone/>
            </a:pPr>
            <a:r>
              <a:rPr lang="en-US" sz="1300" b="1" dirty="0">
                <a:solidFill>
                  <a:srgbClr val="1A1A2E"/>
                </a:solidFill>
                <a:latin typeface="Calibri" pitchFamily="34" charset="0"/>
                <a:ea typeface="Calibri" pitchFamily="34" charset="-122"/>
                <a:cs typeface="Calibri" pitchFamily="34" charset="-120"/>
              </a:rPr>
              <a:t>3</a:t>
            </a:r>
            <a:endParaRPr lang="en-US" sz="1300" dirty="0"/>
          </a:p>
        </p:txBody>
      </p:sp>
      <p:sp>
        <p:nvSpPr>
          <p:cNvPr id="20" name="Text 18"/>
          <p:cNvSpPr txBox="1"/>
          <p:nvPr/>
        </p:nvSpPr>
        <p:spPr>
          <a:xfrm>
            <a:off x="9691421" y="1636776"/>
            <a:ext cx="1823618" cy="411480"/>
          </a:xfrm>
          <a:prstGeom prst="rect">
            <a:avLst/>
          </a:prstGeom>
          <a:noFill/>
          <a:ln/>
        </p:spPr>
        <p:txBody>
          <a:bodyPr wrap="square" lIns="0" tIns="0" rIns="0" bIns="0" rtlCol="0" anchor="ctr"/>
          <a:lstStyle/>
          <a:p>
            <a:pPr indent="0" marL="0">
              <a:buNone/>
            </a:pPr>
            <a:r>
              <a:rPr lang="en-US" sz="1300" b="1" dirty="0">
                <a:solidFill>
                  <a:srgbClr val="1A1A2E"/>
                </a:solidFill>
                <a:latin typeface="Calibri" pitchFamily="34" charset="0"/>
                <a:ea typeface="Calibri" pitchFamily="34" charset="-122"/>
                <a:cs typeface="Calibri" pitchFamily="34" charset="-120"/>
              </a:rPr>
              <a:t>Rezervácia obchodného mena</a:t>
            </a:r>
            <a:endParaRPr lang="en-US" sz="1300" dirty="0"/>
          </a:p>
        </p:txBody>
      </p:sp>
      <p:sp>
        <p:nvSpPr>
          <p:cNvPr id="21" name="Text 19"/>
          <p:cNvSpPr txBox="1"/>
          <p:nvPr/>
        </p:nvSpPr>
        <p:spPr>
          <a:xfrm>
            <a:off x="9252509" y="2093976"/>
            <a:ext cx="2244242" cy="384048"/>
          </a:xfrm>
          <a:prstGeom prst="rect">
            <a:avLst/>
          </a:prstGeom>
          <a:noFill/>
          <a:ln/>
        </p:spPr>
        <p:txBody>
          <a:bodyPr wrap="square" lIns="0" tIns="0" rIns="0" bIns="0" rtlCol="0" anchor="t"/>
          <a:lstStyle/>
          <a:p>
            <a:pPr indent="0" marL="0">
              <a:buNone/>
            </a:pPr>
            <a:r>
              <a:rPr lang="en-US" sz="1150" dirty="0">
                <a:solidFill>
                  <a:srgbClr val="3A3A4A"/>
                </a:solidFill>
                <a:latin typeface="Calibri" pitchFamily="34" charset="0"/>
                <a:ea typeface="Calibri" pitchFamily="34" charset="-122"/>
                <a:cs typeface="Calibri" pitchFamily="34" charset="-120"/>
              </a:rPr>
              <a:t>60 dní za 50 € (OS Žilina)</a:t>
            </a:r>
            <a:endParaRPr lang="en-US" sz="1150" dirty="0"/>
          </a:p>
        </p:txBody>
      </p:sp>
      <p:sp>
        <p:nvSpPr>
          <p:cNvPr id="22" name="Shape 20"/>
          <p:cNvSpPr/>
          <p:nvPr/>
        </p:nvSpPr>
        <p:spPr>
          <a:xfrm>
            <a:off x="3611880" y="2715768"/>
            <a:ext cx="2555138" cy="1024128"/>
          </a:xfrm>
          <a:prstGeom prst="roundRect">
            <a:avLst>
              <a:gd name="adj" fmla="val 7143"/>
            </a:avLst>
          </a:prstGeom>
          <a:solidFill>
            <a:srgbClr val="F4F1EB"/>
          </a:solidFill>
          <a:ln/>
        </p:spPr>
        <p:txBody>
          <a:bodyPr/>
          <a:p/>
        </p:txBody>
      </p:sp>
      <p:sp>
        <p:nvSpPr>
          <p:cNvPr id="23" name="Shape 21"/>
          <p:cNvSpPr/>
          <p:nvPr/>
        </p:nvSpPr>
        <p:spPr>
          <a:xfrm>
            <a:off x="3776472" y="2880360"/>
            <a:ext cx="329184" cy="329184"/>
          </a:xfrm>
          <a:prstGeom prst="ellipse">
            <a:avLst/>
          </a:prstGeom>
          <a:solidFill>
            <a:srgbClr val="C4A574"/>
          </a:solidFill>
          <a:ln/>
        </p:spPr>
        <p:txBody>
          <a:bodyPr/>
          <a:p/>
        </p:txBody>
      </p:sp>
      <p:sp>
        <p:nvSpPr>
          <p:cNvPr id="24" name="Text 22"/>
          <p:cNvSpPr txBox="1"/>
          <p:nvPr/>
        </p:nvSpPr>
        <p:spPr>
          <a:xfrm>
            <a:off x="3776472" y="2880360"/>
            <a:ext cx="329184" cy="329184"/>
          </a:xfrm>
          <a:prstGeom prst="rect">
            <a:avLst/>
          </a:prstGeom>
          <a:noFill/>
          <a:ln/>
        </p:spPr>
        <p:txBody>
          <a:bodyPr wrap="square" lIns="0" tIns="0" rIns="0" bIns="0" rtlCol="0" anchor="ctr"/>
          <a:lstStyle/>
          <a:p>
            <a:pPr algn="ctr" indent="0" marL="0">
              <a:buNone/>
            </a:pPr>
            <a:r>
              <a:rPr lang="en-US" sz="1300" b="1" dirty="0">
                <a:solidFill>
                  <a:srgbClr val="1A1A2E"/>
                </a:solidFill>
                <a:latin typeface="Calibri" pitchFamily="34" charset="0"/>
                <a:ea typeface="Calibri" pitchFamily="34" charset="-122"/>
                <a:cs typeface="Calibri" pitchFamily="34" charset="-120"/>
              </a:rPr>
              <a:t>4</a:t>
            </a:r>
            <a:endParaRPr lang="en-US" sz="1300" dirty="0"/>
          </a:p>
        </p:txBody>
      </p:sp>
      <p:sp>
        <p:nvSpPr>
          <p:cNvPr id="25" name="Text 23"/>
          <p:cNvSpPr txBox="1"/>
          <p:nvPr/>
        </p:nvSpPr>
        <p:spPr>
          <a:xfrm>
            <a:off x="4215384" y="2843784"/>
            <a:ext cx="1823618" cy="411480"/>
          </a:xfrm>
          <a:prstGeom prst="rect">
            <a:avLst/>
          </a:prstGeom>
          <a:noFill/>
          <a:ln/>
        </p:spPr>
        <p:txBody>
          <a:bodyPr wrap="square" lIns="0" tIns="0" rIns="0" bIns="0" rtlCol="0" anchor="ctr"/>
          <a:lstStyle/>
          <a:p>
            <a:pPr indent="0" marL="0">
              <a:buNone/>
            </a:pPr>
            <a:r>
              <a:rPr lang="en-US" sz="1300" b="1" dirty="0">
                <a:solidFill>
                  <a:srgbClr val="1A1A2E"/>
                </a:solidFill>
                <a:latin typeface="Calibri" pitchFamily="34" charset="0"/>
                <a:ea typeface="Calibri" pitchFamily="34" charset="-122"/>
                <a:cs typeface="Calibri" pitchFamily="34" charset="-120"/>
              </a:rPr>
              <a:t>Koniec § 105a ObZ</a:t>
            </a:r>
            <a:endParaRPr lang="en-US" sz="1300" dirty="0"/>
          </a:p>
        </p:txBody>
      </p:sp>
      <p:sp>
        <p:nvSpPr>
          <p:cNvPr id="26" name="Text 24"/>
          <p:cNvSpPr txBox="1"/>
          <p:nvPr/>
        </p:nvSpPr>
        <p:spPr>
          <a:xfrm>
            <a:off x="3776472" y="3300984"/>
            <a:ext cx="2244242" cy="384048"/>
          </a:xfrm>
          <a:prstGeom prst="rect">
            <a:avLst/>
          </a:prstGeom>
          <a:noFill/>
          <a:ln/>
        </p:spPr>
        <p:txBody>
          <a:bodyPr wrap="square" lIns="0" tIns="0" rIns="0" bIns="0" rtlCol="0" anchor="t"/>
          <a:lstStyle/>
          <a:p>
            <a:pPr indent="0" marL="0">
              <a:buNone/>
            </a:pPr>
            <a:r>
              <a:rPr lang="en-US" sz="1150" dirty="0">
                <a:solidFill>
                  <a:srgbClr val="3A3A4A"/>
                </a:solidFill>
                <a:latin typeface="Calibri" pitchFamily="34" charset="0"/>
                <a:ea typeface="Calibri" pitchFamily="34" charset="-122"/>
                <a:cs typeface="Calibri" pitchFamily="34" charset="-120"/>
              </a:rPr>
              <a:t>zrušený limit 3 jednoosobových s. r. o.</a:t>
            </a:r>
            <a:endParaRPr lang="en-US" sz="1150" dirty="0"/>
          </a:p>
        </p:txBody>
      </p:sp>
      <p:sp>
        <p:nvSpPr>
          <p:cNvPr id="27" name="Shape 25"/>
          <p:cNvSpPr/>
          <p:nvPr/>
        </p:nvSpPr>
        <p:spPr>
          <a:xfrm>
            <a:off x="6349898" y="2715768"/>
            <a:ext cx="2555138" cy="1024128"/>
          </a:xfrm>
          <a:prstGeom prst="roundRect">
            <a:avLst>
              <a:gd name="adj" fmla="val 7143"/>
            </a:avLst>
          </a:prstGeom>
          <a:solidFill>
            <a:srgbClr val="F4F1EB"/>
          </a:solidFill>
          <a:ln/>
        </p:spPr>
        <p:txBody>
          <a:bodyPr/>
          <a:p/>
        </p:txBody>
      </p:sp>
      <p:sp>
        <p:nvSpPr>
          <p:cNvPr id="28" name="Shape 26"/>
          <p:cNvSpPr/>
          <p:nvPr/>
        </p:nvSpPr>
        <p:spPr>
          <a:xfrm>
            <a:off x="6514490" y="2880360"/>
            <a:ext cx="329184" cy="329184"/>
          </a:xfrm>
          <a:prstGeom prst="ellipse">
            <a:avLst/>
          </a:prstGeom>
          <a:solidFill>
            <a:srgbClr val="C4A574"/>
          </a:solidFill>
          <a:ln/>
        </p:spPr>
        <p:txBody>
          <a:bodyPr/>
          <a:p/>
        </p:txBody>
      </p:sp>
      <p:sp>
        <p:nvSpPr>
          <p:cNvPr id="29" name="Text 27"/>
          <p:cNvSpPr txBox="1"/>
          <p:nvPr/>
        </p:nvSpPr>
        <p:spPr>
          <a:xfrm>
            <a:off x="6514490" y="2880360"/>
            <a:ext cx="329184" cy="329184"/>
          </a:xfrm>
          <a:prstGeom prst="rect">
            <a:avLst/>
          </a:prstGeom>
          <a:noFill/>
          <a:ln/>
        </p:spPr>
        <p:txBody>
          <a:bodyPr wrap="square" lIns="0" tIns="0" rIns="0" bIns="0" rtlCol="0" anchor="ctr"/>
          <a:lstStyle/>
          <a:p>
            <a:pPr algn="ctr" indent="0" marL="0">
              <a:buNone/>
            </a:pPr>
            <a:r>
              <a:rPr lang="en-US" sz="1300" b="1" dirty="0">
                <a:solidFill>
                  <a:srgbClr val="1A1A2E"/>
                </a:solidFill>
                <a:latin typeface="Calibri" pitchFamily="34" charset="0"/>
                <a:ea typeface="Calibri" pitchFamily="34" charset="-122"/>
                <a:cs typeface="Calibri" pitchFamily="34" charset="-120"/>
              </a:rPr>
              <a:t>5</a:t>
            </a:r>
            <a:endParaRPr lang="en-US" sz="1300" dirty="0"/>
          </a:p>
        </p:txBody>
      </p:sp>
      <p:sp>
        <p:nvSpPr>
          <p:cNvPr id="30" name="Text 28"/>
          <p:cNvSpPr txBox="1"/>
          <p:nvPr/>
        </p:nvSpPr>
        <p:spPr>
          <a:xfrm>
            <a:off x="6953402" y="2843784"/>
            <a:ext cx="1823618" cy="411480"/>
          </a:xfrm>
          <a:prstGeom prst="rect">
            <a:avLst/>
          </a:prstGeom>
          <a:noFill/>
          <a:ln/>
        </p:spPr>
        <p:txBody>
          <a:bodyPr wrap="square" lIns="0" tIns="0" rIns="0" bIns="0" rtlCol="0" anchor="ctr"/>
          <a:lstStyle/>
          <a:p>
            <a:pPr indent="0" marL="0">
              <a:buNone/>
            </a:pPr>
            <a:r>
              <a:rPr lang="en-US" sz="1300" b="1" dirty="0">
                <a:solidFill>
                  <a:srgbClr val="1A1A2E"/>
                </a:solidFill>
                <a:latin typeface="Calibri" pitchFamily="34" charset="0"/>
                <a:ea typeface="Calibri" pitchFamily="34" charset="-122"/>
                <a:cs typeface="Calibri" pitchFamily="34" charset="-120"/>
              </a:rPr>
              <a:t>Zastúpenie len advokát, notár, zamestnanec</a:t>
            </a:r>
            <a:endParaRPr lang="en-US" sz="1300" dirty="0"/>
          </a:p>
        </p:txBody>
      </p:sp>
      <p:sp>
        <p:nvSpPr>
          <p:cNvPr id="31" name="Text 29"/>
          <p:cNvSpPr txBox="1"/>
          <p:nvPr/>
        </p:nvSpPr>
        <p:spPr>
          <a:xfrm>
            <a:off x="6514490" y="3300984"/>
            <a:ext cx="2244242" cy="384048"/>
          </a:xfrm>
          <a:prstGeom prst="rect">
            <a:avLst/>
          </a:prstGeom>
          <a:noFill/>
          <a:ln/>
        </p:spPr>
        <p:txBody>
          <a:bodyPr wrap="square" lIns="0" tIns="0" rIns="0" bIns="0" rtlCol="0" anchor="t"/>
          <a:lstStyle/>
          <a:p>
            <a:pPr indent="0" marL="0">
              <a:buNone/>
            </a:pPr>
            <a:r>
              <a:rPr lang="en-US" sz="1150" dirty="0">
                <a:solidFill>
                  <a:srgbClr val="3A3A4A"/>
                </a:solidFill>
                <a:latin typeface="Calibri" pitchFamily="34" charset="0"/>
                <a:ea typeface="Calibri" pitchFamily="34" charset="-122"/>
                <a:cs typeface="Calibri" pitchFamily="34" charset="-120"/>
              </a:rPr>
              <a:t>plná moc pre externú účtovníčku nestačí</a:t>
            </a:r>
            <a:endParaRPr lang="en-US" sz="1150" dirty="0"/>
          </a:p>
        </p:txBody>
      </p:sp>
      <p:sp>
        <p:nvSpPr>
          <p:cNvPr id="32" name="Shape 30"/>
          <p:cNvSpPr/>
          <p:nvPr/>
        </p:nvSpPr>
        <p:spPr>
          <a:xfrm>
            <a:off x="9087917" y="2715768"/>
            <a:ext cx="2555138" cy="1024128"/>
          </a:xfrm>
          <a:prstGeom prst="roundRect">
            <a:avLst>
              <a:gd name="adj" fmla="val 7143"/>
            </a:avLst>
          </a:prstGeom>
          <a:solidFill>
            <a:srgbClr val="F4F1EB"/>
          </a:solidFill>
          <a:ln/>
        </p:spPr>
        <p:txBody>
          <a:bodyPr/>
          <a:p/>
        </p:txBody>
      </p:sp>
      <p:sp>
        <p:nvSpPr>
          <p:cNvPr id="33" name="Shape 31"/>
          <p:cNvSpPr/>
          <p:nvPr/>
        </p:nvSpPr>
        <p:spPr>
          <a:xfrm>
            <a:off x="9252509" y="2880360"/>
            <a:ext cx="329184" cy="329184"/>
          </a:xfrm>
          <a:prstGeom prst="ellipse">
            <a:avLst/>
          </a:prstGeom>
          <a:solidFill>
            <a:srgbClr val="C4A574"/>
          </a:solidFill>
          <a:ln/>
        </p:spPr>
        <p:txBody>
          <a:bodyPr/>
          <a:p/>
        </p:txBody>
      </p:sp>
      <p:sp>
        <p:nvSpPr>
          <p:cNvPr id="34" name="Text 32"/>
          <p:cNvSpPr txBox="1"/>
          <p:nvPr/>
        </p:nvSpPr>
        <p:spPr>
          <a:xfrm>
            <a:off x="9252509" y="2880360"/>
            <a:ext cx="329184" cy="329184"/>
          </a:xfrm>
          <a:prstGeom prst="rect">
            <a:avLst/>
          </a:prstGeom>
          <a:noFill/>
          <a:ln/>
        </p:spPr>
        <p:txBody>
          <a:bodyPr wrap="square" lIns="0" tIns="0" rIns="0" bIns="0" rtlCol="0" anchor="ctr"/>
          <a:lstStyle/>
          <a:p>
            <a:pPr algn="ctr" indent="0" marL="0">
              <a:buNone/>
            </a:pPr>
            <a:r>
              <a:rPr lang="en-US" sz="1300" b="1" dirty="0">
                <a:solidFill>
                  <a:srgbClr val="1A1A2E"/>
                </a:solidFill>
                <a:latin typeface="Calibri" pitchFamily="34" charset="0"/>
                <a:ea typeface="Calibri" pitchFamily="34" charset="-122"/>
                <a:cs typeface="Calibri" pitchFamily="34" charset="-120"/>
              </a:rPr>
              <a:t>6</a:t>
            </a:r>
            <a:endParaRPr lang="en-US" sz="1300" dirty="0"/>
          </a:p>
        </p:txBody>
      </p:sp>
      <p:sp>
        <p:nvSpPr>
          <p:cNvPr id="35" name="Text 33"/>
          <p:cNvSpPr txBox="1"/>
          <p:nvPr/>
        </p:nvSpPr>
        <p:spPr>
          <a:xfrm>
            <a:off x="9691421" y="2843784"/>
            <a:ext cx="1823618" cy="411480"/>
          </a:xfrm>
          <a:prstGeom prst="rect">
            <a:avLst/>
          </a:prstGeom>
          <a:noFill/>
          <a:ln/>
        </p:spPr>
        <p:txBody>
          <a:bodyPr wrap="square" lIns="0" tIns="0" rIns="0" bIns="0" rtlCol="0" anchor="ctr"/>
          <a:lstStyle/>
          <a:p>
            <a:pPr indent="0" marL="0">
              <a:buNone/>
            </a:pPr>
            <a:r>
              <a:rPr lang="en-US" sz="1300" b="1" dirty="0">
                <a:solidFill>
                  <a:srgbClr val="1A1A2E"/>
                </a:solidFill>
                <a:latin typeface="Calibri" pitchFamily="34" charset="0"/>
                <a:ea typeface="Calibri" pitchFamily="34" charset="-122"/>
                <a:cs typeface="Calibri" pitchFamily="34" charset="-120"/>
              </a:rPr>
              <a:t>Cezhraničné premeny</a:t>
            </a:r>
            <a:endParaRPr lang="en-US" sz="1300" dirty="0"/>
          </a:p>
        </p:txBody>
      </p:sp>
      <p:sp>
        <p:nvSpPr>
          <p:cNvPr id="36" name="Text 34"/>
          <p:cNvSpPr txBox="1"/>
          <p:nvPr/>
        </p:nvSpPr>
        <p:spPr>
          <a:xfrm>
            <a:off x="9252509" y="3300984"/>
            <a:ext cx="2244242" cy="384048"/>
          </a:xfrm>
          <a:prstGeom prst="rect">
            <a:avLst/>
          </a:prstGeom>
          <a:noFill/>
          <a:ln/>
        </p:spPr>
        <p:txBody>
          <a:bodyPr wrap="square" lIns="0" tIns="0" rIns="0" bIns="0" rtlCol="0" anchor="t"/>
          <a:lstStyle/>
          <a:p>
            <a:pPr indent="0" marL="0">
              <a:buNone/>
            </a:pPr>
            <a:r>
              <a:rPr lang="en-US" sz="1150" dirty="0">
                <a:solidFill>
                  <a:srgbClr val="3A3A4A"/>
                </a:solidFill>
                <a:latin typeface="Calibri" pitchFamily="34" charset="0"/>
                <a:ea typeface="Calibri" pitchFamily="34" charset="-122"/>
                <a:cs typeface="Calibri" pitchFamily="34" charset="-120"/>
              </a:rPr>
              <a:t>zápis do 5 pracovných dní (predtým 21)</a:t>
            </a:r>
            <a:endParaRPr lang="en-US" sz="1150" dirty="0"/>
          </a:p>
        </p:txBody>
      </p:sp>
      <p:sp>
        <p:nvSpPr>
          <p:cNvPr id="37" name="Shape 35"/>
          <p:cNvSpPr/>
          <p:nvPr/>
        </p:nvSpPr>
        <p:spPr>
          <a:xfrm>
            <a:off x="3611880" y="3968496"/>
            <a:ext cx="3924148" cy="1975104"/>
          </a:xfrm>
          <a:prstGeom prst="roundRect">
            <a:avLst>
              <a:gd name="adj" fmla="val 3704"/>
            </a:avLst>
          </a:prstGeom>
          <a:solidFill>
            <a:srgbClr val="FFFFFF"/>
          </a:solidFill>
          <a:ln w="9525">
            <a:solidFill>
              <a:srgbClr val="DDD6C8"/>
            </a:solidFill>
            <a:prstDash val="solid"/>
          </a:ln>
        </p:spPr>
        <p:txBody>
          <a:bodyPr/>
          <a:p/>
        </p:txBody>
      </p:sp>
      <p:sp>
        <p:nvSpPr>
          <p:cNvPr id="38" name="Text 36"/>
          <p:cNvSpPr txBox="1"/>
          <p:nvPr/>
        </p:nvSpPr>
        <p:spPr>
          <a:xfrm>
            <a:off x="3840480" y="4105656"/>
            <a:ext cx="3466948" cy="457200"/>
          </a:xfrm>
          <a:prstGeom prst="rect">
            <a:avLst/>
          </a:prstGeom>
          <a:noFill/>
          <a:ln/>
        </p:spPr>
        <p:txBody>
          <a:bodyPr wrap="square" lIns="0" tIns="0" rIns="0" bIns="0" rtlCol="0" anchor="t"/>
          <a:lstStyle/>
          <a:p>
            <a:pPr indent="0" marL="0">
              <a:buNone/>
            </a:pPr>
            <a:r>
              <a:rPr lang="en-US" sz="1400" b="1" dirty="0">
                <a:solidFill>
                  <a:srgbClr val="1A1A2E"/>
                </a:solidFill>
                <a:latin typeface="Calibri" pitchFamily="34" charset="0"/>
                <a:ea typeface="Calibri" pitchFamily="34" charset="-122"/>
                <a:cs typeface="Calibri" pitchFamily="34" charset="-120"/>
              </a:rPr>
              <a:t>Kvalifikovaná forma – zápisnica alebo autorizácia advokátom</a:t>
            </a:r>
            <a:endParaRPr lang="en-US" sz="1400" dirty="0"/>
          </a:p>
        </p:txBody>
      </p:sp>
      <p:sp>
        <p:nvSpPr>
          <p:cNvPr id="39" name="Text 37"/>
          <p:cNvSpPr txBox="1"/>
          <p:nvPr/>
        </p:nvSpPr>
        <p:spPr>
          <a:xfrm>
            <a:off x="3840480" y="4608576"/>
            <a:ext cx="3466948" cy="1243584"/>
          </a:xfrm>
          <a:prstGeom prst="rect">
            <a:avLst/>
          </a:prstGeom>
          <a:noFill/>
          <a:ln/>
        </p:spPr>
        <p:txBody>
          <a:bodyPr wrap="square" lIns="0" tIns="0" rIns="0" bIns="0" rtlCol="0" anchor="t"/>
          <a:lstStyle/>
          <a:p>
            <a:pPr marL="152400" indent="-152400">
              <a:spcAft>
                <a:spcPts val="500"/>
              </a:spcAft>
              <a:buSzPct val="100000"/>
              <a:buChar char="•"/>
            </a:pPr>
            <a:r>
              <a:rPr lang="en-US" sz="1200" dirty="0">
                <a:solidFill>
                  <a:srgbClr val="1A1A2E"/>
                </a:solidFill>
                <a:latin typeface="Calibri" pitchFamily="34" charset="0"/>
                <a:ea typeface="Calibri" pitchFamily="34" charset="-122"/>
                <a:cs typeface="Calibri" pitchFamily="34" charset="-120"/>
              </a:rPr>
              <a:t>zakladateľský dokument, dodatky k spoločenskej zmluve a stanovám</a:t>
            </a:r>
            <a:endParaRPr lang="en-US" sz="1200" dirty="0"/>
          </a:p>
          <a:p>
            <a:pPr marL="152400" indent="-152400">
              <a:spcAft>
                <a:spcPts val="500"/>
              </a:spcAft>
              <a:buSzPct val="100000"/>
              <a:buChar char="•"/>
            </a:pPr>
            <a:r>
              <a:rPr lang="en-US" sz="1200" dirty="0">
                <a:solidFill>
                  <a:srgbClr val="1A1A2E"/>
                </a:solidFill>
                <a:latin typeface="Calibri" pitchFamily="34" charset="0"/>
                <a:ea typeface="Calibri" pitchFamily="34" charset="-122"/>
                <a:cs typeface="Calibri" pitchFamily="34" charset="-120"/>
              </a:rPr>
              <a:t>prevod obchodného podielu; zmena ZI, ak mení pomer podielov</a:t>
            </a:r>
            <a:endParaRPr lang="en-US" sz="1200" dirty="0"/>
          </a:p>
          <a:p>
            <a:pPr marL="152400" indent="-152400">
              <a:spcAft>
                <a:spcPts val="500"/>
              </a:spcAft>
              <a:buSzPct val="100000"/>
              <a:buChar char="•"/>
            </a:pPr>
            <a:r>
              <a:rPr lang="en-US" sz="1200" b="1" dirty="0">
                <a:solidFill>
                  <a:srgbClr val="1A1A2E"/>
                </a:solidFill>
                <a:latin typeface="Calibri" pitchFamily="34" charset="0"/>
                <a:ea typeface="Calibri" pitchFamily="34" charset="-122"/>
                <a:cs typeface="Calibri" pitchFamily="34" charset="-120"/>
              </a:rPr>
              <a:t>dopad: </a:t>
            </a:r>
            <a:r>
              <a:rPr lang="en-US" sz="1200" dirty="0">
                <a:solidFill>
                  <a:srgbClr val="1A1A2E"/>
                </a:solidFill>
                <a:latin typeface="Calibri" pitchFamily="34" charset="0"/>
                <a:ea typeface="Calibri" pitchFamily="34" charset="-122"/>
                <a:cs typeface="Calibri" pitchFamily="34" charset="-120"/>
              </a:rPr>
              <a:t>vstup investora či predaj podielu = drahšie a dlhšie; advokát/notár už pri podpise</a:t>
            </a:r>
            <a:endParaRPr lang="en-US" sz="1200" dirty="0"/>
          </a:p>
        </p:txBody>
      </p:sp>
      <p:sp>
        <p:nvSpPr>
          <p:cNvPr id="40" name="Shape 38"/>
          <p:cNvSpPr/>
          <p:nvPr/>
        </p:nvSpPr>
        <p:spPr>
          <a:xfrm>
            <a:off x="7718908" y="3968496"/>
            <a:ext cx="3924148" cy="1975104"/>
          </a:xfrm>
          <a:prstGeom prst="roundRect">
            <a:avLst>
              <a:gd name="adj" fmla="val 3704"/>
            </a:avLst>
          </a:prstGeom>
          <a:solidFill>
            <a:srgbClr val="F3E9D6"/>
          </a:solidFill>
          <a:ln/>
        </p:spPr>
        <p:txBody>
          <a:bodyPr/>
          <a:p/>
        </p:txBody>
      </p:sp>
      <p:sp>
        <p:nvSpPr>
          <p:cNvPr id="41" name="Shape 39"/>
          <p:cNvSpPr/>
          <p:nvPr/>
        </p:nvSpPr>
        <p:spPr>
          <a:xfrm>
            <a:off x="7947508" y="4123944"/>
            <a:ext cx="329184" cy="329184"/>
          </a:xfrm>
          <a:prstGeom prst="ellipse">
            <a:avLst/>
          </a:prstGeom>
          <a:solidFill>
            <a:srgbClr val="A23B2A"/>
          </a:solidFill>
          <a:ln/>
        </p:spPr>
        <p:txBody>
          <a:bodyPr/>
          <a:p/>
        </p:txBody>
      </p:sp>
      <p:sp>
        <p:nvSpPr>
          <p:cNvPr id="42" name="Text 40"/>
          <p:cNvSpPr txBox="1"/>
          <p:nvPr/>
        </p:nvSpPr>
        <p:spPr>
          <a:xfrm>
            <a:off x="7947508" y="4123944"/>
            <a:ext cx="329184" cy="329184"/>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a:t>
            </a:r>
            <a:endParaRPr lang="en-US" sz="1600" dirty="0"/>
          </a:p>
        </p:txBody>
      </p:sp>
      <p:sp>
        <p:nvSpPr>
          <p:cNvPr id="43" name="Text 41"/>
          <p:cNvSpPr txBox="1"/>
          <p:nvPr/>
        </p:nvSpPr>
        <p:spPr>
          <a:xfrm>
            <a:off x="8404708" y="4105656"/>
            <a:ext cx="3055468" cy="457200"/>
          </a:xfrm>
          <a:prstGeom prst="rect">
            <a:avLst/>
          </a:prstGeom>
          <a:noFill/>
          <a:ln/>
        </p:spPr>
        <p:txBody>
          <a:bodyPr wrap="square" lIns="0" tIns="0" rIns="0" bIns="0" rtlCol="0" anchor="t"/>
          <a:lstStyle/>
          <a:p>
            <a:pPr indent="0" marL="0">
              <a:buNone/>
            </a:pPr>
            <a:r>
              <a:rPr lang="en-US" sz="1400" b="1" dirty="0">
                <a:solidFill>
                  <a:srgbClr val="1A1A2E"/>
                </a:solidFill>
                <a:latin typeface="Calibri" pitchFamily="34" charset="0"/>
                <a:ea typeface="Calibri" pitchFamily="34" charset="-122"/>
                <a:cs typeface="Calibri" pitchFamily="34" charset="-120"/>
              </a:rPr>
              <a:t>Aktualita: zbierka listín zverejnila rodné čísla a podpisy</a:t>
            </a:r>
            <a:endParaRPr lang="en-US" sz="1400" dirty="0"/>
          </a:p>
        </p:txBody>
      </p:sp>
      <p:sp>
        <p:nvSpPr>
          <p:cNvPr id="44" name="Text 42"/>
          <p:cNvSpPr txBox="1"/>
          <p:nvPr/>
        </p:nvSpPr>
        <p:spPr>
          <a:xfrm>
            <a:off x="7947508" y="4608576"/>
            <a:ext cx="3466948" cy="731520"/>
          </a:xfrm>
          <a:prstGeom prst="rect">
            <a:avLst/>
          </a:prstGeom>
          <a:noFill/>
          <a:ln/>
        </p:spPr>
        <p:txBody>
          <a:bodyPr wrap="square" lIns="0" tIns="0" rIns="0" bIns="0" rtlCol="0" anchor="t"/>
          <a:lstStyle/>
          <a:p>
            <a:pPr marL="152400" indent="-152400">
              <a:spcAft>
                <a:spcPts val="500"/>
              </a:spcAft>
              <a:buSzPct val="100000"/>
              <a:buChar char="•"/>
            </a:pPr>
            <a:r>
              <a:rPr lang="en-US" sz="1200" dirty="0">
                <a:solidFill>
                  <a:srgbClr val="1A1A2E"/>
                </a:solidFill>
                <a:latin typeface="Calibri" pitchFamily="34" charset="0"/>
                <a:ea typeface="Calibri" pitchFamily="34" charset="-122"/>
                <a:cs typeface="Calibri" pitchFamily="34" charset="-120"/>
              </a:rPr>
              <a:t>ÚOOÚ začal konanie voči MS SR; § 100 zákona rodné čísla zo zverejnenia vylučuje</a:t>
            </a:r>
            <a:endParaRPr lang="en-US" sz="1200" dirty="0"/>
          </a:p>
          <a:p>
            <a:pPr marL="152400" indent="-152400">
              <a:spcAft>
                <a:spcPts val="500"/>
              </a:spcAft>
              <a:buSzPct val="100000"/>
              <a:buChar char="•"/>
            </a:pPr>
            <a:r>
              <a:rPr lang="en-US" sz="1200" dirty="0">
                <a:solidFill>
                  <a:srgbClr val="1A1A2E"/>
                </a:solidFill>
                <a:latin typeface="Calibri" pitchFamily="34" charset="0"/>
                <a:ea typeface="Calibri" pitchFamily="34" charset="-122"/>
                <a:cs typeface="Calibri" pitchFamily="34" charset="-120"/>
              </a:rPr>
              <a:t>MS SR: postupuje podľa GDPR, zákon meniť nebude</a:t>
            </a:r>
            <a:endParaRPr lang="en-US" sz="1200" dirty="0"/>
          </a:p>
        </p:txBody>
      </p:sp>
      <p:sp>
        <p:nvSpPr>
          <p:cNvPr id="45" name="Text 43"/>
          <p:cNvSpPr txBox="1"/>
          <p:nvPr/>
        </p:nvSpPr>
        <p:spPr>
          <a:xfrm>
            <a:off x="7947508" y="5376672"/>
            <a:ext cx="3466948" cy="457200"/>
          </a:xfrm>
          <a:prstGeom prst="rect">
            <a:avLst/>
          </a:prstGeom>
          <a:noFill/>
          <a:ln/>
        </p:spPr>
        <p:txBody>
          <a:bodyPr wrap="square" lIns="0" tIns="0" rIns="0" bIns="0" rtlCol="0" anchor="t"/>
          <a:lstStyle/>
          <a:p>
            <a:pPr indent="0" marL="0">
              <a:buNone/>
            </a:pPr>
            <a:r>
              <a:rPr lang="en-US" sz="1250" b="1" dirty="0">
                <a:solidFill>
                  <a:srgbClr val="2E6B4F"/>
                </a:solidFill>
                <a:latin typeface="Calibri" pitchFamily="34" charset="0"/>
                <a:ea typeface="Calibri" pitchFamily="34" charset="-122"/>
                <a:cs typeface="Calibri" pitchFamily="34" charset="-120"/>
              </a:rPr>
              <a:t>Urobte: </a:t>
            </a:r>
            <a:r>
              <a:rPr lang="en-US" sz="1250" dirty="0">
                <a:solidFill>
                  <a:srgbClr val="1A1A2E"/>
                </a:solidFill>
                <a:latin typeface="Calibri" pitchFamily="34" charset="0"/>
                <a:ea typeface="Calibri" pitchFamily="34" charset="-122"/>
                <a:cs typeface="Calibri" pitchFamily="34" charset="-120"/>
              </a:rPr>
              <a:t>skontrolujte svoju zbierku listín; poučte účtovníctvo o „CEO fraud“ volaniach</a:t>
            </a:r>
            <a:endParaRPr lang="en-US" sz="1250" dirty="0"/>
          </a:p>
        </p:txBody>
      </p:sp>
      <p:sp>
        <p:nvSpPr>
          <p:cNvPr id="46" name="Text 44"/>
          <p:cNvSpPr txBox="1"/>
          <p:nvPr/>
        </p:nvSpPr>
        <p:spPr>
          <a:xfrm>
            <a:off x="548640" y="6144768"/>
            <a:ext cx="11094415" cy="274320"/>
          </a:xfrm>
          <a:prstGeom prst="rect">
            <a:avLst/>
          </a:prstGeom>
          <a:noFill/>
          <a:ln/>
        </p:spPr>
        <p:txBody>
          <a:bodyPr wrap="square" lIns="0" tIns="0" rIns="0" bIns="0" rtlCol="0" anchor="t"/>
          <a:lstStyle/>
          <a:p>
            <a:pPr indent="0" marL="0">
              <a:buNone/>
            </a:pPr>
            <a:r>
              <a:rPr lang="en-US" sz="900" dirty="0">
                <a:solidFill>
                  <a:srgbClr val="6B6B78"/>
                </a:solidFill>
                <a:latin typeface="Calibri" pitchFamily="34" charset="0"/>
                <a:ea typeface="Calibri" pitchFamily="34" charset="-122"/>
                <a:cs typeface="Calibri" pitchFamily="34" charset="-120"/>
              </a:rPr>
              <a:t>Zdroje: zákon č. 29/2026 Z. z. (§ 100); MS SR (6. 2. 2026); SAK a Notárska komora SR (8/2026); ÚOOÚ SR a MS SR (19.–20. 8. 2026)</a:t>
            </a:r>
            <a:endParaRPr lang="en-US" sz="900" dirty="0"/>
          </a:p>
        </p:txBody>
      </p:sp>
      <p:sp>
        <p:nvSpPr>
          <p:cNvPr id="47" name="Text 45"/>
          <p:cNvSpPr txBox="1"/>
          <p:nvPr/>
        </p:nvSpPr>
        <p:spPr>
          <a:xfrm>
            <a:off x="548640" y="6446520"/>
            <a:ext cx="7315200" cy="228600"/>
          </a:xfrm>
          <a:prstGeom prst="rect">
            <a:avLst/>
          </a:prstGeom>
          <a:noFill/>
          <a:ln/>
        </p:spPr>
        <p:txBody>
          <a:bodyPr wrap="square" lIns="0" tIns="0" rIns="0" bIns="0" rtlCol="0" anchor="t"/>
          <a:lstStyle/>
          <a:p>
            <a:pPr indent="0" marL="0">
              <a:buNone/>
            </a:pPr>
            <a:r>
              <a:rPr lang="en-US" sz="900" dirty="0">
                <a:solidFill>
                  <a:srgbClr val="6B6B78"/>
                </a:solidFill>
                <a:latin typeface="Calibri" pitchFamily="34" charset="0"/>
                <a:ea typeface="Calibri" pitchFamily="34" charset="-122"/>
                <a:cs typeface="Calibri" pitchFamily="34" charset="-120"/>
              </a:rPr>
              <a:t>Samec &amp; partners  ·  TESSHOW 2026  ·  Zmeny v podnikateľskom prostredí</a:t>
            </a:r>
            <a:endParaRPr lang="en-US" sz="900" dirty="0"/>
          </a:p>
        </p:txBody>
      </p:sp>
      <p:sp>
        <p:nvSpPr>
          <p:cNvPr id="48" name="Text 46"/>
          <p:cNvSpPr txBox="1"/>
          <p:nvPr/>
        </p:nvSpPr>
        <p:spPr>
          <a:xfrm>
            <a:off x="10728655" y="6446520"/>
            <a:ext cx="914400" cy="228600"/>
          </a:xfrm>
          <a:prstGeom prst="rect">
            <a:avLst/>
          </a:prstGeom>
          <a:noFill/>
          <a:ln/>
        </p:spPr>
        <p:txBody>
          <a:bodyPr wrap="square" lIns="0" tIns="0" rIns="0" bIns="0" rtlCol="0" anchor="t"/>
          <a:lstStyle/>
          <a:p>
            <a:pPr algn="r" indent="0" marL="0">
              <a:buNone/>
            </a:pPr>
            <a:r>
              <a:rPr lang="en-US" sz="900" dirty="0">
                <a:solidFill>
                  <a:srgbClr val="6B6B78"/>
                </a:solidFill>
                <a:latin typeface="Calibri" pitchFamily="34" charset="0"/>
                <a:ea typeface="Calibri" pitchFamily="34" charset="-122"/>
                <a:cs typeface="Calibri" pitchFamily="34" charset="-120"/>
              </a:rPr>
              <a:t>5 / 11</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47472"/>
            <a:ext cx="11094415" cy="274320"/>
          </a:xfrm>
          <a:prstGeom prst="rect">
            <a:avLst/>
          </a:prstGeom>
          <a:noFill/>
          <a:ln/>
        </p:spPr>
        <p:txBody>
          <a:bodyPr wrap="square" lIns="0" tIns="0" rIns="0" bIns="0" rtlCol="0" anchor="t"/>
          <a:lstStyle/>
          <a:p>
            <a:pPr indent="0" marL="0">
              <a:buNone/>
            </a:pPr>
            <a:r>
              <a:rPr lang="en-US" sz="1200" b="1" spc="100" kern="0" dirty="0">
                <a:solidFill>
                  <a:srgbClr val="8C6D3F"/>
                </a:solidFill>
                <a:latin typeface="Calibri" pitchFamily="34" charset="0"/>
                <a:ea typeface="Calibri" pitchFamily="34" charset="-122"/>
                <a:cs typeface="Calibri" pitchFamily="34" charset="-120"/>
              </a:rPr>
              <a:t>2. 8. 2026  ·  11. 9. 2026  ·  31. 12. 2026</a:t>
            </a:r>
            <a:endParaRPr lang="en-US" sz="1200" dirty="0"/>
          </a:p>
        </p:txBody>
      </p:sp>
      <p:sp>
        <p:nvSpPr>
          <p:cNvPr id="3" name="Text 1"/>
          <p:cNvSpPr txBox="1"/>
          <p:nvPr/>
        </p:nvSpPr>
        <p:spPr>
          <a:xfrm>
            <a:off x="548640" y="621792"/>
            <a:ext cx="11094415" cy="640080"/>
          </a:xfrm>
          <a:prstGeom prst="rect">
            <a:avLst/>
          </a:prstGeom>
          <a:noFill/>
          <a:ln/>
        </p:spPr>
        <p:txBody>
          <a:bodyPr wrap="square" lIns="0" tIns="0" rIns="0" bIns="0" rtlCol="0" anchor="t"/>
          <a:lstStyle/>
          <a:p>
            <a:pPr indent="0" marL="0">
              <a:buNone/>
            </a:pPr>
            <a:r>
              <a:rPr lang="en-US" sz="3000" b="1" dirty="0">
                <a:solidFill>
                  <a:srgbClr val="1A1A2E"/>
                </a:solidFill>
                <a:latin typeface="Georgia" pitchFamily="34" charset="0"/>
                <a:ea typeface="Georgia" pitchFamily="34" charset="-122"/>
                <a:cs typeface="Georgia" pitchFamily="34" charset="-120"/>
              </a:rPr>
              <a:t>Bezpečnosť a digitálna regulácia</a:t>
            </a:r>
            <a:endParaRPr lang="en-US" sz="3000" dirty="0"/>
          </a:p>
        </p:txBody>
      </p:sp>
      <p:sp>
        <p:nvSpPr>
          <p:cNvPr id="4" name="Shape 2"/>
          <p:cNvSpPr/>
          <p:nvPr/>
        </p:nvSpPr>
        <p:spPr>
          <a:xfrm>
            <a:off x="548640" y="1481328"/>
            <a:ext cx="5410048" cy="2103120"/>
          </a:xfrm>
          <a:prstGeom prst="roundRect">
            <a:avLst>
              <a:gd name="adj" fmla="val 3478"/>
            </a:avLst>
          </a:prstGeom>
          <a:solidFill>
            <a:srgbClr val="F4F1EB"/>
          </a:solidFill>
          <a:ln/>
        </p:spPr>
        <p:txBody>
          <a:bodyPr/>
          <a:p/>
        </p:txBody>
      </p:sp>
      <p:sp>
        <p:nvSpPr>
          <p:cNvPr id="5" name="Text 3"/>
          <p:cNvSpPr txBox="1"/>
          <p:nvPr/>
        </p:nvSpPr>
        <p:spPr>
          <a:xfrm>
            <a:off x="822960" y="1664208"/>
            <a:ext cx="2575408" cy="365760"/>
          </a:xfrm>
          <a:prstGeom prst="rect">
            <a:avLst/>
          </a:prstGeom>
          <a:noFill/>
          <a:ln/>
        </p:spPr>
        <p:txBody>
          <a:bodyPr wrap="square" lIns="0" tIns="0" rIns="0" bIns="0" rtlCol="0" anchor="ctr"/>
          <a:lstStyle/>
          <a:p>
            <a:pPr indent="0" marL="0">
              <a:buNone/>
            </a:pPr>
            <a:r>
              <a:rPr lang="en-US" sz="1600" b="1" dirty="0">
                <a:solidFill>
                  <a:srgbClr val="1A1A2E"/>
                </a:solidFill>
                <a:latin typeface="Georgia" pitchFamily="34" charset="0"/>
                <a:ea typeface="Georgia" pitchFamily="34" charset="-122"/>
                <a:cs typeface="Georgia" pitchFamily="34" charset="-120"/>
              </a:rPr>
              <a:t>CRA (EÚ) 2024/2847</a:t>
            </a:r>
            <a:endParaRPr lang="en-US" sz="1600" dirty="0"/>
          </a:p>
        </p:txBody>
      </p:sp>
      <p:sp>
        <p:nvSpPr>
          <p:cNvPr id="6" name="Shape 4"/>
          <p:cNvSpPr/>
          <p:nvPr/>
        </p:nvSpPr>
        <p:spPr>
          <a:xfrm>
            <a:off x="3444088" y="1709928"/>
            <a:ext cx="2240280" cy="274320"/>
          </a:xfrm>
          <a:prstGeom prst="roundRect">
            <a:avLst>
              <a:gd name="adj" fmla="val 50000"/>
            </a:avLst>
          </a:prstGeom>
          <a:solidFill>
            <a:srgbClr val="1A1A2E"/>
          </a:solidFill>
          <a:ln/>
        </p:spPr>
        <p:txBody>
          <a:bodyPr/>
          <a:p/>
        </p:txBody>
      </p:sp>
      <p:sp>
        <p:nvSpPr>
          <p:cNvPr id="7" name="Text 5"/>
          <p:cNvSpPr txBox="1"/>
          <p:nvPr/>
        </p:nvSpPr>
        <p:spPr>
          <a:xfrm>
            <a:off x="3444088" y="1709928"/>
            <a:ext cx="2240280"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11. 9. 2026 → 11. 12. 2027</a:t>
            </a:r>
            <a:endParaRPr lang="en-US" sz="1100" dirty="0"/>
          </a:p>
        </p:txBody>
      </p:sp>
      <p:sp>
        <p:nvSpPr>
          <p:cNvPr id="8" name="Text 6"/>
          <p:cNvSpPr txBox="1"/>
          <p:nvPr/>
        </p:nvSpPr>
        <p:spPr>
          <a:xfrm>
            <a:off x="822960" y="2167128"/>
            <a:ext cx="4861408" cy="1325880"/>
          </a:xfrm>
          <a:prstGeom prst="rect">
            <a:avLst/>
          </a:prstGeom>
          <a:noFill/>
          <a:ln/>
        </p:spPr>
        <p:txBody>
          <a:bodyPr wrap="square" lIns="0" tIns="0" rIns="0" bIns="0" rtlCol="0" anchor="t"/>
          <a:lstStyle/>
          <a:p>
            <a:pPr marL="152400" indent="-152400">
              <a:spcAft>
                <a:spcPts val="500"/>
              </a:spcAft>
              <a:buSzPct val="100000"/>
              <a:buChar char="•"/>
            </a:pPr>
            <a:r>
              <a:rPr lang="en-US" sz="1250" b="1" dirty="0">
                <a:solidFill>
                  <a:srgbClr val="1A1A2E"/>
                </a:solidFill>
                <a:latin typeface="Calibri" pitchFamily="34" charset="0"/>
                <a:ea typeface="Calibri" pitchFamily="34" charset="-122"/>
                <a:cs typeface="Calibri" pitchFamily="34" charset="-120"/>
              </a:rPr>
              <a:t>od 11. 9. 2026: </a:t>
            </a:r>
            <a:r>
              <a:rPr lang="en-US" sz="1250" dirty="0">
                <a:solidFill>
                  <a:srgbClr val="1A1A2E"/>
                </a:solidFill>
                <a:latin typeface="Calibri" pitchFamily="34" charset="0"/>
                <a:ea typeface="Calibri" pitchFamily="34" charset="-122"/>
                <a:cs typeface="Calibri" pitchFamily="34" charset="-120"/>
              </a:rPr>
              <a:t>hlásenie zneužívaných zraniteľností a incidentov 24 h / 72 h / 14 dní (ENISA + CSIRT) – aj pre produkty už na trhu</a:t>
            </a:r>
            <a:endParaRPr lang="en-US" sz="1250" dirty="0"/>
          </a:p>
          <a:p>
            <a:pPr marL="152400" indent="-152400">
              <a:spcAft>
                <a:spcPts val="500"/>
              </a:spcAft>
              <a:buSzPct val="100000"/>
              <a:buChar char="•"/>
            </a:pPr>
            <a:r>
              <a:rPr lang="en-US" sz="1250" b="1" dirty="0">
                <a:solidFill>
                  <a:srgbClr val="1A1A2E"/>
                </a:solidFill>
                <a:latin typeface="Calibri" pitchFamily="34" charset="0"/>
                <a:ea typeface="Calibri" pitchFamily="34" charset="-122"/>
                <a:cs typeface="Calibri" pitchFamily="34" charset="-120"/>
              </a:rPr>
              <a:t>od 11. 12. 2027: </a:t>
            </a:r>
            <a:r>
              <a:rPr lang="en-US" sz="1250" dirty="0">
                <a:solidFill>
                  <a:srgbClr val="1A1A2E"/>
                </a:solidFill>
                <a:latin typeface="Calibri" pitchFamily="34" charset="0"/>
                <a:ea typeface="Calibri" pitchFamily="34" charset="-122"/>
                <a:cs typeface="Calibri" pitchFamily="34" charset="-120"/>
              </a:rPr>
              <a:t>security by design, SBOM, 5 rokov podpory, CE; pokuty do 15 mil. € / 2,5 % obratu</a:t>
            </a:r>
            <a:endParaRPr lang="en-US" sz="1250" dirty="0"/>
          </a:p>
          <a:p>
            <a:pPr marL="152400" indent="-152400">
              <a:spcAft>
                <a:spcPts val="500"/>
              </a:spcAft>
              <a:buSzPct val="100000"/>
              <a:buChar char="•"/>
            </a:pPr>
            <a:r>
              <a:rPr lang="en-US" sz="1250" dirty="0">
                <a:solidFill>
                  <a:srgbClr val="1A1A2E"/>
                </a:solidFill>
                <a:latin typeface="Calibri" pitchFamily="34" charset="0"/>
                <a:ea typeface="Calibri" pitchFamily="34" charset="-122"/>
                <a:cs typeface="Calibri" pitchFamily="34" charset="-120"/>
              </a:rPr>
              <a:t>SK vykonávací zákon (dozor NBÚ) ešte nie je v Zbierke – nariadenie platí priamo</a:t>
            </a:r>
            <a:endParaRPr lang="en-US" sz="1250" dirty="0"/>
          </a:p>
        </p:txBody>
      </p:sp>
      <p:sp>
        <p:nvSpPr>
          <p:cNvPr id="9" name="Shape 7"/>
          <p:cNvSpPr/>
          <p:nvPr/>
        </p:nvSpPr>
        <p:spPr>
          <a:xfrm>
            <a:off x="6233008" y="1481328"/>
            <a:ext cx="5410048" cy="2103120"/>
          </a:xfrm>
          <a:prstGeom prst="roundRect">
            <a:avLst>
              <a:gd name="adj" fmla="val 3478"/>
            </a:avLst>
          </a:prstGeom>
          <a:solidFill>
            <a:srgbClr val="F4F1EB"/>
          </a:solidFill>
          <a:ln/>
        </p:spPr>
        <p:txBody>
          <a:bodyPr/>
          <a:p/>
        </p:txBody>
      </p:sp>
      <p:sp>
        <p:nvSpPr>
          <p:cNvPr id="10" name="Text 8"/>
          <p:cNvSpPr txBox="1"/>
          <p:nvPr/>
        </p:nvSpPr>
        <p:spPr>
          <a:xfrm>
            <a:off x="6507328" y="1664208"/>
            <a:ext cx="2575408" cy="365760"/>
          </a:xfrm>
          <a:prstGeom prst="rect">
            <a:avLst/>
          </a:prstGeom>
          <a:noFill/>
          <a:ln/>
        </p:spPr>
        <p:txBody>
          <a:bodyPr wrap="square" lIns="0" tIns="0" rIns="0" bIns="0" rtlCol="0" anchor="ctr"/>
          <a:lstStyle/>
          <a:p>
            <a:pPr indent="0" marL="0">
              <a:buNone/>
            </a:pPr>
            <a:r>
              <a:rPr lang="en-US" sz="1600" b="1" dirty="0">
                <a:solidFill>
                  <a:srgbClr val="1A1A2E"/>
                </a:solidFill>
                <a:latin typeface="Georgia" pitchFamily="34" charset="0"/>
                <a:ea typeface="Georgia" pitchFamily="34" charset="-122"/>
                <a:cs typeface="Georgia" pitchFamily="34" charset="-120"/>
              </a:rPr>
              <a:t>NIS2 – zák. 366/2024</a:t>
            </a:r>
            <a:endParaRPr lang="en-US" sz="1600" dirty="0"/>
          </a:p>
        </p:txBody>
      </p:sp>
      <p:sp>
        <p:nvSpPr>
          <p:cNvPr id="11" name="Shape 9"/>
          <p:cNvSpPr/>
          <p:nvPr/>
        </p:nvSpPr>
        <p:spPr>
          <a:xfrm>
            <a:off x="9128455" y="1709928"/>
            <a:ext cx="2240280" cy="274320"/>
          </a:xfrm>
          <a:prstGeom prst="roundRect">
            <a:avLst>
              <a:gd name="adj" fmla="val 50000"/>
            </a:avLst>
          </a:prstGeom>
          <a:solidFill>
            <a:srgbClr val="1A1A2E"/>
          </a:solidFill>
          <a:ln/>
        </p:spPr>
        <p:txBody>
          <a:bodyPr/>
          <a:p/>
        </p:txBody>
      </p:sp>
      <p:sp>
        <p:nvSpPr>
          <p:cNvPr id="12" name="Text 10"/>
          <p:cNvSpPr txBox="1"/>
          <p:nvPr/>
        </p:nvSpPr>
        <p:spPr>
          <a:xfrm>
            <a:off x="9128455" y="1709928"/>
            <a:ext cx="2240280"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do 31. 12. 2026</a:t>
            </a:r>
            <a:endParaRPr lang="en-US" sz="1100" dirty="0"/>
          </a:p>
        </p:txBody>
      </p:sp>
      <p:sp>
        <p:nvSpPr>
          <p:cNvPr id="13" name="Text 11"/>
          <p:cNvSpPr txBox="1"/>
          <p:nvPr/>
        </p:nvSpPr>
        <p:spPr>
          <a:xfrm>
            <a:off x="6507328" y="2167128"/>
            <a:ext cx="4861408" cy="1325880"/>
          </a:xfrm>
          <a:prstGeom prst="rect">
            <a:avLst/>
          </a:prstGeom>
          <a:noFill/>
          <a:ln/>
        </p:spPr>
        <p:txBody>
          <a:bodyPr wrap="square" lIns="0" tIns="0" rIns="0" bIns="0" rtlCol="0" anchor="t"/>
          <a:lstStyle/>
          <a:p>
            <a:pPr marL="152400" indent="-152400">
              <a:spcAft>
                <a:spcPts val="500"/>
              </a:spcAft>
              <a:buSzPct val="100000"/>
              <a:buChar char="•"/>
            </a:pPr>
            <a:r>
              <a:rPr lang="en-US" sz="1250" dirty="0">
                <a:solidFill>
                  <a:srgbClr val="1A1A2E"/>
                </a:solidFill>
                <a:latin typeface="Calibri" pitchFamily="34" charset="0"/>
                <a:ea typeface="Calibri" pitchFamily="34" charset="-122"/>
                <a:cs typeface="Calibri" pitchFamily="34" charset="-120"/>
              </a:rPr>
              <a:t>poskytovatelia verejných sietí a služieb spadajú pod zákon bez ohľadu na veľkosť</a:t>
            </a:r>
            <a:endParaRPr lang="en-US" sz="1250" dirty="0"/>
          </a:p>
          <a:p>
            <a:pPr marL="152400" indent="-152400">
              <a:spcAft>
                <a:spcPts val="500"/>
              </a:spcAft>
              <a:buSzPct val="100000"/>
              <a:buChar char="•"/>
            </a:pPr>
            <a:r>
              <a:rPr lang="en-US" sz="1250" dirty="0">
                <a:solidFill>
                  <a:srgbClr val="1A1A2E"/>
                </a:solidFill>
                <a:latin typeface="Calibri" pitchFamily="34" charset="0"/>
                <a:ea typeface="Calibri" pitchFamily="34" charset="-122"/>
                <a:cs typeface="Calibri" pitchFamily="34" charset="-120"/>
              </a:rPr>
              <a:t>oznámenie NBÚ do 60 dní od začatia činnosti</a:t>
            </a:r>
            <a:endParaRPr lang="en-US" sz="1250" dirty="0"/>
          </a:p>
          <a:p>
            <a:pPr marL="152400" indent="-152400">
              <a:spcAft>
                <a:spcPts val="500"/>
              </a:spcAft>
              <a:buSzPct val="100000"/>
              <a:buChar char="•"/>
            </a:pPr>
            <a:r>
              <a:rPr lang="en-US" sz="1250" b="1" dirty="0">
                <a:solidFill>
                  <a:srgbClr val="1A1A2E"/>
                </a:solidFill>
                <a:latin typeface="Calibri" pitchFamily="34" charset="0"/>
                <a:ea typeface="Calibri" pitchFamily="34" charset="-122"/>
                <a:cs typeface="Calibri" pitchFamily="34" charset="-120"/>
              </a:rPr>
              <a:t>staré opatrenia len do 31. 12. 2026 </a:t>
            </a:r>
            <a:r>
              <a:rPr lang="en-US" sz="1250" dirty="0">
                <a:solidFill>
                  <a:srgbClr val="1A1A2E"/>
                </a:solidFill>
                <a:latin typeface="Calibri" pitchFamily="34" charset="0"/>
                <a:ea typeface="Calibri" pitchFamily="34" charset="-122"/>
                <a:cs typeface="Calibri" pitchFamily="34" charset="-120"/>
              </a:rPr>
              <a:t>– od 1. 1. 2027 plný režim, audit / samohodnotenie</a:t>
            </a:r>
            <a:endParaRPr lang="en-US" sz="1250" dirty="0"/>
          </a:p>
        </p:txBody>
      </p:sp>
      <p:sp>
        <p:nvSpPr>
          <p:cNvPr id="14" name="Shape 12"/>
          <p:cNvSpPr/>
          <p:nvPr/>
        </p:nvSpPr>
        <p:spPr>
          <a:xfrm>
            <a:off x="548640" y="3785616"/>
            <a:ext cx="5410048" cy="2103120"/>
          </a:xfrm>
          <a:prstGeom prst="roundRect">
            <a:avLst>
              <a:gd name="adj" fmla="val 3478"/>
            </a:avLst>
          </a:prstGeom>
          <a:solidFill>
            <a:srgbClr val="F4F1EB"/>
          </a:solidFill>
          <a:ln/>
        </p:spPr>
        <p:txBody>
          <a:bodyPr/>
          <a:p/>
        </p:txBody>
      </p:sp>
      <p:sp>
        <p:nvSpPr>
          <p:cNvPr id="15" name="Text 13"/>
          <p:cNvSpPr txBox="1"/>
          <p:nvPr/>
        </p:nvSpPr>
        <p:spPr>
          <a:xfrm>
            <a:off x="822960" y="3968496"/>
            <a:ext cx="2575408" cy="365760"/>
          </a:xfrm>
          <a:prstGeom prst="rect">
            <a:avLst/>
          </a:prstGeom>
          <a:noFill/>
          <a:ln/>
        </p:spPr>
        <p:txBody>
          <a:bodyPr wrap="square" lIns="0" tIns="0" rIns="0" bIns="0" rtlCol="0" anchor="ctr"/>
          <a:lstStyle/>
          <a:p>
            <a:pPr indent="0" marL="0">
              <a:buNone/>
            </a:pPr>
            <a:r>
              <a:rPr lang="en-US" sz="1600" b="1" dirty="0">
                <a:solidFill>
                  <a:srgbClr val="1A1A2E"/>
                </a:solidFill>
                <a:latin typeface="Georgia" pitchFamily="34" charset="0"/>
                <a:ea typeface="Georgia" pitchFamily="34" charset="-122"/>
                <a:cs typeface="Georgia" pitchFamily="34" charset="-120"/>
              </a:rPr>
              <a:t>AI Act + omnibus</a:t>
            </a:r>
            <a:endParaRPr lang="en-US" sz="1600" dirty="0"/>
          </a:p>
        </p:txBody>
      </p:sp>
      <p:sp>
        <p:nvSpPr>
          <p:cNvPr id="16" name="Shape 14"/>
          <p:cNvSpPr/>
          <p:nvPr/>
        </p:nvSpPr>
        <p:spPr>
          <a:xfrm>
            <a:off x="3444088" y="4014216"/>
            <a:ext cx="2240280" cy="274320"/>
          </a:xfrm>
          <a:prstGeom prst="roundRect">
            <a:avLst>
              <a:gd name="adj" fmla="val 50000"/>
            </a:avLst>
          </a:prstGeom>
          <a:solidFill>
            <a:srgbClr val="1A1A2E"/>
          </a:solidFill>
          <a:ln/>
        </p:spPr>
        <p:txBody>
          <a:bodyPr/>
          <a:p/>
        </p:txBody>
      </p:sp>
      <p:sp>
        <p:nvSpPr>
          <p:cNvPr id="17" name="Text 15"/>
          <p:cNvSpPr txBox="1"/>
          <p:nvPr/>
        </p:nvSpPr>
        <p:spPr>
          <a:xfrm>
            <a:off x="3444088" y="4014216"/>
            <a:ext cx="2240280"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 8. 2026 → 2. 12. 2027</a:t>
            </a:r>
            <a:endParaRPr lang="en-US" sz="1100" dirty="0"/>
          </a:p>
        </p:txBody>
      </p:sp>
      <p:sp>
        <p:nvSpPr>
          <p:cNvPr id="18" name="Text 16"/>
          <p:cNvSpPr txBox="1"/>
          <p:nvPr/>
        </p:nvSpPr>
        <p:spPr>
          <a:xfrm>
            <a:off x="822960" y="4471416"/>
            <a:ext cx="4861408" cy="1325880"/>
          </a:xfrm>
          <a:prstGeom prst="rect">
            <a:avLst/>
          </a:prstGeom>
          <a:noFill/>
          <a:ln/>
        </p:spPr>
        <p:txBody>
          <a:bodyPr wrap="square" lIns="0" tIns="0" rIns="0" bIns="0" rtlCol="0" anchor="t"/>
          <a:lstStyle/>
          <a:p>
            <a:pPr marL="152400" indent="-152400">
              <a:spcAft>
                <a:spcPts val="500"/>
              </a:spcAft>
              <a:buSzPct val="100000"/>
              <a:buChar char="•"/>
            </a:pPr>
            <a:r>
              <a:rPr lang="en-US" sz="1250" b="1" dirty="0">
                <a:solidFill>
                  <a:srgbClr val="1A1A2E"/>
                </a:solidFill>
                <a:latin typeface="Calibri" pitchFamily="34" charset="0"/>
                <a:ea typeface="Calibri" pitchFamily="34" charset="-122"/>
                <a:cs typeface="Calibri" pitchFamily="34" charset="-120"/>
              </a:rPr>
              <a:t>od 2. 8. 2026: </a:t>
            </a:r>
            <a:r>
              <a:rPr lang="en-US" sz="1250" dirty="0">
                <a:solidFill>
                  <a:srgbClr val="1A1A2E"/>
                </a:solidFill>
                <a:latin typeface="Calibri" pitchFamily="34" charset="0"/>
                <a:ea typeface="Calibri" pitchFamily="34" charset="-122"/>
                <a:cs typeface="Calibri" pitchFamily="34" charset="-120"/>
              </a:rPr>
              <a:t>transparentnosť (čl. 50) – chatboty, označenie AI obsahu</a:t>
            </a:r>
            <a:endParaRPr lang="en-US" sz="1250" dirty="0"/>
          </a:p>
          <a:p>
            <a:pPr marL="152400" indent="-152400">
              <a:spcAft>
                <a:spcPts val="500"/>
              </a:spcAft>
              <a:buSzPct val="100000"/>
              <a:buChar char="•"/>
            </a:pPr>
            <a:r>
              <a:rPr lang="en-US" sz="1250" dirty="0">
                <a:solidFill>
                  <a:srgbClr val="1A1A2E"/>
                </a:solidFill>
                <a:latin typeface="Calibri" pitchFamily="34" charset="0"/>
                <a:ea typeface="Calibri" pitchFamily="34" charset="-122"/>
                <a:cs typeface="Calibri" pitchFamily="34" charset="-120"/>
              </a:rPr>
              <a:t>vysokorizikové systémy (biometria, kamery) odložené na 2. 12. 2027</a:t>
            </a:r>
            <a:endParaRPr lang="en-US" sz="1250" dirty="0"/>
          </a:p>
          <a:p>
            <a:pPr marL="152400" indent="-152400">
              <a:spcAft>
                <a:spcPts val="500"/>
              </a:spcAft>
              <a:buSzPct val="100000"/>
              <a:buChar char="•"/>
            </a:pPr>
            <a:r>
              <a:rPr lang="en-US" sz="1250" dirty="0">
                <a:solidFill>
                  <a:srgbClr val="1A1A2E"/>
                </a:solidFill>
                <a:latin typeface="Calibri" pitchFamily="34" charset="0"/>
                <a:ea typeface="Calibri" pitchFamily="34" charset="-122"/>
                <a:cs typeface="Calibri" pitchFamily="34" charset="-120"/>
              </a:rPr>
              <a:t>zakázané praktiky a GPAI platia bez zmeny</a:t>
            </a:r>
            <a:endParaRPr lang="en-US" sz="1250" dirty="0"/>
          </a:p>
        </p:txBody>
      </p:sp>
      <p:sp>
        <p:nvSpPr>
          <p:cNvPr id="19" name="Shape 17"/>
          <p:cNvSpPr/>
          <p:nvPr/>
        </p:nvSpPr>
        <p:spPr>
          <a:xfrm>
            <a:off x="6233008" y="3785616"/>
            <a:ext cx="5410048" cy="2103120"/>
          </a:xfrm>
          <a:prstGeom prst="roundRect">
            <a:avLst>
              <a:gd name="adj" fmla="val 3478"/>
            </a:avLst>
          </a:prstGeom>
          <a:solidFill>
            <a:srgbClr val="F4F1EB"/>
          </a:solidFill>
          <a:ln/>
        </p:spPr>
        <p:txBody>
          <a:bodyPr/>
          <a:p/>
        </p:txBody>
      </p:sp>
      <p:sp>
        <p:nvSpPr>
          <p:cNvPr id="20" name="Text 18"/>
          <p:cNvSpPr txBox="1"/>
          <p:nvPr/>
        </p:nvSpPr>
        <p:spPr>
          <a:xfrm>
            <a:off x="6507328" y="3968496"/>
            <a:ext cx="2575408" cy="365760"/>
          </a:xfrm>
          <a:prstGeom prst="rect">
            <a:avLst/>
          </a:prstGeom>
          <a:noFill/>
          <a:ln/>
        </p:spPr>
        <p:txBody>
          <a:bodyPr wrap="square" lIns="0" tIns="0" rIns="0" bIns="0" rtlCol="0" anchor="ctr"/>
          <a:lstStyle/>
          <a:p>
            <a:pPr indent="0" marL="0">
              <a:buNone/>
            </a:pPr>
            <a:r>
              <a:rPr lang="en-US" sz="1600" b="1" dirty="0">
                <a:solidFill>
                  <a:srgbClr val="1A1A2E"/>
                </a:solidFill>
                <a:latin typeface="Georgia" pitchFamily="34" charset="0"/>
                <a:ea typeface="Georgia" pitchFamily="34" charset="-122"/>
                <a:cs typeface="Georgia" pitchFamily="34" charset="-120"/>
              </a:rPr>
              <a:t>Data Act</a:t>
            </a:r>
            <a:endParaRPr lang="en-US" sz="1600" dirty="0"/>
          </a:p>
        </p:txBody>
      </p:sp>
      <p:sp>
        <p:nvSpPr>
          <p:cNvPr id="21" name="Shape 19"/>
          <p:cNvSpPr/>
          <p:nvPr/>
        </p:nvSpPr>
        <p:spPr>
          <a:xfrm>
            <a:off x="9128455" y="4014216"/>
            <a:ext cx="2240280" cy="274320"/>
          </a:xfrm>
          <a:prstGeom prst="roundRect">
            <a:avLst>
              <a:gd name="adj" fmla="val 50000"/>
            </a:avLst>
          </a:prstGeom>
          <a:solidFill>
            <a:srgbClr val="1A1A2E"/>
          </a:solidFill>
          <a:ln/>
        </p:spPr>
        <p:txBody>
          <a:bodyPr/>
          <a:p/>
        </p:txBody>
      </p:sp>
      <p:sp>
        <p:nvSpPr>
          <p:cNvPr id="22" name="Text 20"/>
          <p:cNvSpPr txBox="1"/>
          <p:nvPr/>
        </p:nvSpPr>
        <p:spPr>
          <a:xfrm>
            <a:off x="9128455" y="4014216"/>
            <a:ext cx="2240280"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od 12. 9. 2025</a:t>
            </a:r>
            <a:endParaRPr lang="en-US" sz="1100" dirty="0"/>
          </a:p>
        </p:txBody>
      </p:sp>
      <p:sp>
        <p:nvSpPr>
          <p:cNvPr id="23" name="Text 21"/>
          <p:cNvSpPr txBox="1"/>
          <p:nvPr/>
        </p:nvSpPr>
        <p:spPr>
          <a:xfrm>
            <a:off x="6507328" y="4471416"/>
            <a:ext cx="4861408" cy="1325880"/>
          </a:xfrm>
          <a:prstGeom prst="rect">
            <a:avLst/>
          </a:prstGeom>
          <a:noFill/>
          <a:ln/>
        </p:spPr>
        <p:txBody>
          <a:bodyPr wrap="square" lIns="0" tIns="0" rIns="0" bIns="0" rtlCol="0" anchor="t"/>
          <a:lstStyle/>
          <a:p>
            <a:pPr marL="152400" indent="-152400">
              <a:spcAft>
                <a:spcPts val="500"/>
              </a:spcAft>
              <a:buSzPct val="100000"/>
              <a:buChar char="•"/>
            </a:pPr>
            <a:r>
              <a:rPr lang="en-US" sz="1250" dirty="0">
                <a:solidFill>
                  <a:srgbClr val="1A1A2E"/>
                </a:solidFill>
                <a:latin typeface="Calibri" pitchFamily="34" charset="0"/>
                <a:ea typeface="Calibri" pitchFamily="34" charset="-122"/>
                <a:cs typeface="Calibri" pitchFamily="34" charset="-120"/>
              </a:rPr>
              <a:t>používateľ IoT zariadenia má právo na svoje dáta a ich zdieľanie s treťou stranou</a:t>
            </a:r>
            <a:endParaRPr lang="en-US" sz="1250" dirty="0"/>
          </a:p>
          <a:p>
            <a:pPr marL="152400" indent="-152400">
              <a:spcAft>
                <a:spcPts val="500"/>
              </a:spcAft>
              <a:buSzPct val="100000"/>
              <a:buChar char="•"/>
            </a:pPr>
            <a:r>
              <a:rPr lang="en-US" sz="1250" dirty="0">
                <a:solidFill>
                  <a:srgbClr val="1A1A2E"/>
                </a:solidFill>
                <a:latin typeface="Calibri" pitchFamily="34" charset="0"/>
                <a:ea typeface="Calibri" pitchFamily="34" charset="-122"/>
                <a:cs typeface="Calibri" pitchFamily="34" charset="-120"/>
              </a:rPr>
              <a:t>prepínanie medzi cloudmi bez prekážok</a:t>
            </a:r>
            <a:endParaRPr lang="en-US" sz="1250" dirty="0"/>
          </a:p>
          <a:p>
            <a:pPr marL="152400" indent="-152400">
              <a:spcAft>
                <a:spcPts val="500"/>
              </a:spcAft>
              <a:buSzPct val="100000"/>
              <a:buChar char="•"/>
            </a:pPr>
            <a:r>
              <a:rPr lang="en-US" sz="1250" b="1" dirty="0">
                <a:solidFill>
                  <a:srgbClr val="1A1A2E"/>
                </a:solidFill>
                <a:latin typeface="Calibri" pitchFamily="34" charset="0"/>
                <a:ea typeface="Calibri" pitchFamily="34" charset="-122"/>
                <a:cs typeface="Calibri" pitchFamily="34" charset="-120"/>
              </a:rPr>
              <a:t>Urobte: </a:t>
            </a:r>
            <a:r>
              <a:rPr lang="en-US" sz="1250" dirty="0">
                <a:solidFill>
                  <a:srgbClr val="1A1A2E"/>
                </a:solidFill>
                <a:latin typeface="Calibri" pitchFamily="34" charset="0"/>
                <a:ea typeface="Calibri" pitchFamily="34" charset="-122"/>
                <a:cs typeface="Calibri" pitchFamily="34" charset="-120"/>
              </a:rPr>
              <a:t>klauzuly o dátach v zmluvách k smart meterom, kamerám a senzorom</a:t>
            </a:r>
            <a:endParaRPr lang="en-US" sz="1250" dirty="0"/>
          </a:p>
        </p:txBody>
      </p:sp>
      <p:sp>
        <p:nvSpPr>
          <p:cNvPr id="24" name="Text 22"/>
          <p:cNvSpPr txBox="1"/>
          <p:nvPr/>
        </p:nvSpPr>
        <p:spPr>
          <a:xfrm>
            <a:off x="548640" y="6144768"/>
            <a:ext cx="11094415" cy="274320"/>
          </a:xfrm>
          <a:prstGeom prst="rect">
            <a:avLst/>
          </a:prstGeom>
          <a:noFill/>
          <a:ln/>
        </p:spPr>
        <p:txBody>
          <a:bodyPr wrap="square" lIns="0" tIns="0" rIns="0" bIns="0" rtlCol="0" anchor="t"/>
          <a:lstStyle/>
          <a:p>
            <a:pPr indent="0" marL="0">
              <a:buNone/>
            </a:pPr>
            <a:r>
              <a:rPr lang="en-US" sz="900" dirty="0">
                <a:solidFill>
                  <a:srgbClr val="6B6B78"/>
                </a:solidFill>
                <a:latin typeface="Calibri" pitchFamily="34" charset="0"/>
                <a:ea typeface="Calibri" pitchFamily="34" charset="-122"/>
                <a:cs typeface="Calibri" pitchFamily="34" charset="-120"/>
              </a:rPr>
              <a:t>Zdroje: zákon č. 366/2024 Z. z.; nariadenie (EÚ) 2024/2847; nariadenie (EÚ) 2024/1689 v znení omnibusu (Ú. v. EÚ 24. 7. 2026); nariadenie (EÚ) 2023/2854; NBÚ</a:t>
            </a:r>
            <a:endParaRPr lang="en-US" sz="900" dirty="0"/>
          </a:p>
        </p:txBody>
      </p:sp>
      <p:sp>
        <p:nvSpPr>
          <p:cNvPr id="25" name="Text 23"/>
          <p:cNvSpPr txBox="1"/>
          <p:nvPr/>
        </p:nvSpPr>
        <p:spPr>
          <a:xfrm>
            <a:off x="548640" y="6446520"/>
            <a:ext cx="7315200" cy="228600"/>
          </a:xfrm>
          <a:prstGeom prst="rect">
            <a:avLst/>
          </a:prstGeom>
          <a:noFill/>
          <a:ln/>
        </p:spPr>
        <p:txBody>
          <a:bodyPr wrap="square" lIns="0" tIns="0" rIns="0" bIns="0" rtlCol="0" anchor="t"/>
          <a:lstStyle/>
          <a:p>
            <a:pPr indent="0" marL="0">
              <a:buNone/>
            </a:pPr>
            <a:r>
              <a:rPr lang="en-US" sz="900" dirty="0">
                <a:solidFill>
                  <a:srgbClr val="6B6B78"/>
                </a:solidFill>
                <a:latin typeface="Calibri" pitchFamily="34" charset="0"/>
                <a:ea typeface="Calibri" pitchFamily="34" charset="-122"/>
                <a:cs typeface="Calibri" pitchFamily="34" charset="-120"/>
              </a:rPr>
              <a:t>Samec &amp; partners  ·  TESSHOW 2026  ·  Zmeny v podnikateľskom prostredí</a:t>
            </a:r>
            <a:endParaRPr lang="en-US" sz="900" dirty="0"/>
          </a:p>
        </p:txBody>
      </p:sp>
      <p:sp>
        <p:nvSpPr>
          <p:cNvPr id="26" name="Text 24"/>
          <p:cNvSpPr txBox="1"/>
          <p:nvPr/>
        </p:nvSpPr>
        <p:spPr>
          <a:xfrm>
            <a:off x="10728655" y="6446520"/>
            <a:ext cx="914400" cy="228600"/>
          </a:xfrm>
          <a:prstGeom prst="rect">
            <a:avLst/>
          </a:prstGeom>
          <a:noFill/>
          <a:ln/>
        </p:spPr>
        <p:txBody>
          <a:bodyPr wrap="square" lIns="0" tIns="0" rIns="0" bIns="0" rtlCol="0" anchor="t"/>
          <a:lstStyle/>
          <a:p>
            <a:pPr algn="r" indent="0" marL="0">
              <a:buNone/>
            </a:pPr>
            <a:r>
              <a:rPr lang="en-US" sz="900" dirty="0">
                <a:solidFill>
                  <a:srgbClr val="6B6B78"/>
                </a:solidFill>
                <a:latin typeface="Calibri" pitchFamily="34" charset="0"/>
                <a:ea typeface="Calibri" pitchFamily="34" charset="-122"/>
                <a:cs typeface="Calibri" pitchFamily="34" charset="-120"/>
              </a:rPr>
              <a:t>6 / 11</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47472"/>
            <a:ext cx="11094415" cy="274320"/>
          </a:xfrm>
          <a:prstGeom prst="rect">
            <a:avLst/>
          </a:prstGeom>
          <a:noFill/>
          <a:ln/>
        </p:spPr>
        <p:txBody>
          <a:bodyPr wrap="square" lIns="0" tIns="0" rIns="0" bIns="0" rtlCol="0" anchor="t"/>
          <a:lstStyle/>
          <a:p>
            <a:pPr indent="0" marL="0">
              <a:buNone/>
            </a:pPr>
            <a:r>
              <a:rPr lang="en-US" sz="1200" b="1" spc="100" kern="0" dirty="0">
                <a:solidFill>
                  <a:srgbClr val="8C6D3F"/>
                </a:solidFill>
                <a:latin typeface="Calibri" pitchFamily="34" charset="0"/>
                <a:ea typeface="Calibri" pitchFamily="34" charset="-122"/>
                <a:cs typeface="Calibri" pitchFamily="34" charset="-120"/>
              </a:rPr>
              <a:t>12. 11. 2025  ·  15. 11. 2026  ·  1. 1. 2027</a:t>
            </a:r>
            <a:endParaRPr lang="en-US" sz="1200" dirty="0"/>
          </a:p>
        </p:txBody>
      </p:sp>
      <p:sp>
        <p:nvSpPr>
          <p:cNvPr id="3" name="Text 1"/>
          <p:cNvSpPr txBox="1"/>
          <p:nvPr/>
        </p:nvSpPr>
        <p:spPr>
          <a:xfrm>
            <a:off x="548640" y="621792"/>
            <a:ext cx="11094415" cy="640080"/>
          </a:xfrm>
          <a:prstGeom prst="rect">
            <a:avLst/>
          </a:prstGeom>
          <a:noFill/>
          <a:ln/>
        </p:spPr>
        <p:txBody>
          <a:bodyPr wrap="square" lIns="0" tIns="0" rIns="0" bIns="0" rtlCol="0" anchor="t"/>
          <a:lstStyle/>
          <a:p>
            <a:pPr indent="0" marL="0">
              <a:buNone/>
            </a:pPr>
            <a:r>
              <a:rPr lang="en-US" sz="3000" b="1" dirty="0">
                <a:solidFill>
                  <a:srgbClr val="1A1A2E"/>
                </a:solidFill>
                <a:latin typeface="Georgia" pitchFamily="34" charset="0"/>
                <a:ea typeface="Georgia" pitchFamily="34" charset="-122"/>
                <a:cs typeface="Georgia" pitchFamily="34" charset="-120"/>
              </a:rPr>
              <a:t>Siete a výstavba</a:t>
            </a:r>
            <a:endParaRPr lang="en-US" sz="3000" dirty="0"/>
          </a:p>
        </p:txBody>
      </p:sp>
      <p:sp>
        <p:nvSpPr>
          <p:cNvPr id="4" name="Shape 2"/>
          <p:cNvSpPr/>
          <p:nvPr/>
        </p:nvSpPr>
        <p:spPr>
          <a:xfrm>
            <a:off x="548640" y="1508760"/>
            <a:ext cx="3515258" cy="4434840"/>
          </a:xfrm>
          <a:prstGeom prst="roundRect">
            <a:avLst>
              <a:gd name="adj" fmla="val 2081"/>
            </a:avLst>
          </a:prstGeom>
          <a:solidFill>
            <a:srgbClr val="F4F1EB"/>
          </a:solidFill>
          <a:ln/>
        </p:spPr>
        <p:txBody>
          <a:bodyPr/>
          <a:p/>
        </p:txBody>
      </p:sp>
      <p:sp>
        <p:nvSpPr>
          <p:cNvPr id="5" name="Shape 3"/>
          <p:cNvSpPr/>
          <p:nvPr/>
        </p:nvSpPr>
        <p:spPr>
          <a:xfrm>
            <a:off x="822960" y="1783080"/>
            <a:ext cx="2240280" cy="274320"/>
          </a:xfrm>
          <a:prstGeom prst="roundRect">
            <a:avLst>
              <a:gd name="adj" fmla="val 50000"/>
            </a:avLst>
          </a:prstGeom>
          <a:solidFill>
            <a:srgbClr val="1A1A2E"/>
          </a:solidFill>
          <a:ln/>
        </p:spPr>
        <p:txBody>
          <a:bodyPr/>
          <a:p/>
        </p:txBody>
      </p:sp>
      <p:sp>
        <p:nvSpPr>
          <p:cNvPr id="6" name="Text 4"/>
          <p:cNvSpPr txBox="1"/>
          <p:nvPr/>
        </p:nvSpPr>
        <p:spPr>
          <a:xfrm>
            <a:off x="822960" y="1783080"/>
            <a:ext cx="2240280"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od 12. 11. 2025</a:t>
            </a:r>
            <a:endParaRPr lang="en-US" sz="1100" dirty="0"/>
          </a:p>
        </p:txBody>
      </p:sp>
      <p:sp>
        <p:nvSpPr>
          <p:cNvPr id="7" name="Text 5"/>
          <p:cNvSpPr txBox="1"/>
          <p:nvPr/>
        </p:nvSpPr>
        <p:spPr>
          <a:xfrm>
            <a:off x="822960" y="2240280"/>
            <a:ext cx="2966618" cy="411480"/>
          </a:xfrm>
          <a:prstGeom prst="rect">
            <a:avLst/>
          </a:prstGeom>
          <a:noFill/>
          <a:ln/>
        </p:spPr>
        <p:txBody>
          <a:bodyPr wrap="square" lIns="0" tIns="0" rIns="0" bIns="0" rtlCol="0" anchor="t"/>
          <a:lstStyle/>
          <a:p>
            <a:pPr indent="0" marL="0">
              <a:buNone/>
            </a:pPr>
            <a:r>
              <a:rPr lang="en-US" sz="1800" b="1" dirty="0">
                <a:solidFill>
                  <a:srgbClr val="1A1A2E"/>
                </a:solidFill>
                <a:latin typeface="Georgia" pitchFamily="34" charset="0"/>
                <a:ea typeface="Georgia" pitchFamily="34" charset="-122"/>
                <a:cs typeface="Georgia" pitchFamily="34" charset="-120"/>
              </a:rPr>
              <a:t>GIA + novela ZEK</a:t>
            </a:r>
            <a:endParaRPr lang="en-US" sz="1800" dirty="0"/>
          </a:p>
        </p:txBody>
      </p:sp>
      <p:sp>
        <p:nvSpPr>
          <p:cNvPr id="8" name="Text 6"/>
          <p:cNvSpPr txBox="1"/>
          <p:nvPr/>
        </p:nvSpPr>
        <p:spPr>
          <a:xfrm>
            <a:off x="822960" y="2670048"/>
            <a:ext cx="2966618" cy="274320"/>
          </a:xfrm>
          <a:prstGeom prst="rect">
            <a:avLst/>
          </a:prstGeom>
          <a:noFill/>
          <a:ln/>
        </p:spPr>
        <p:txBody>
          <a:bodyPr wrap="square" lIns="0" tIns="0" rIns="0" bIns="0" rtlCol="0" anchor="t"/>
          <a:lstStyle/>
          <a:p>
            <a:pPr indent="0" marL="0">
              <a:buNone/>
            </a:pPr>
            <a:r>
              <a:rPr lang="en-US" sz="1150" i="1" dirty="0">
                <a:solidFill>
                  <a:srgbClr val="8C6D3F"/>
                </a:solidFill>
                <a:latin typeface="Calibri" pitchFamily="34" charset="0"/>
                <a:ea typeface="Calibri" pitchFamily="34" charset="-122"/>
                <a:cs typeface="Calibri" pitchFamily="34" charset="-120"/>
              </a:rPr>
              <a:t>nar. (EÚ) 2024/1309; zák. č. 297/2025 Z. z.</a:t>
            </a:r>
            <a:endParaRPr lang="en-US" sz="1150" dirty="0"/>
          </a:p>
        </p:txBody>
      </p:sp>
      <p:sp>
        <p:nvSpPr>
          <p:cNvPr id="9" name="Text 7"/>
          <p:cNvSpPr txBox="1"/>
          <p:nvPr/>
        </p:nvSpPr>
        <p:spPr>
          <a:xfrm>
            <a:off x="822960" y="3063240"/>
            <a:ext cx="2966618" cy="2103120"/>
          </a:xfrm>
          <a:prstGeom prst="rect">
            <a:avLst/>
          </a:prstGeom>
          <a:noFill/>
          <a:ln/>
        </p:spPr>
        <p:txBody>
          <a:bodyPr wrap="square" lIns="0" tIns="0" rIns="0" bIns="0" rtlCol="0" anchor="t"/>
          <a:lstStyle/>
          <a:p>
            <a:pPr marL="152400" indent="-152400">
              <a:spcAft>
                <a:spcPts val="500"/>
              </a:spcAft>
              <a:buSzPct val="100000"/>
              <a:buChar char="•"/>
            </a:pPr>
            <a:r>
              <a:rPr lang="en-US" sz="1300" b="1" dirty="0">
                <a:solidFill>
                  <a:srgbClr val="1A1A2E"/>
                </a:solidFill>
                <a:latin typeface="Calibri" pitchFamily="34" charset="0"/>
                <a:ea typeface="Calibri" pitchFamily="34" charset="-122"/>
                <a:cs typeface="Calibri" pitchFamily="34" charset="-120"/>
              </a:rPr>
              <a:t>JIM </a:t>
            </a:r>
            <a:r>
              <a:rPr lang="en-US" sz="1300" dirty="0">
                <a:solidFill>
                  <a:srgbClr val="1A1A2E"/>
                </a:solidFill>
                <a:latin typeface="Calibri" pitchFamily="34" charset="0"/>
                <a:ea typeface="Calibri" pitchFamily="34" charset="-122"/>
                <a:cs typeface="Calibri" pitchFamily="34" charset="-120"/>
              </a:rPr>
              <a:t>– údaje o fyzickej infraštruktúre vrátane polohy (zber do 11. 5. 2026)</a:t>
            </a:r>
            <a:endParaRPr lang="en-US" sz="1300" dirty="0"/>
          </a:p>
          <a:p>
            <a:pPr marL="152400" indent="-152400">
              <a:spcAft>
                <a:spcPts val="500"/>
              </a:spcAft>
              <a:buSzPct val="100000"/>
              <a:buChar char="•"/>
            </a:pPr>
            <a:r>
              <a:rPr lang="en-US" sz="1300" dirty="0">
                <a:solidFill>
                  <a:srgbClr val="1A1A2E"/>
                </a:solidFill>
                <a:latin typeface="Calibri" pitchFamily="34" charset="0"/>
                <a:ea typeface="Calibri" pitchFamily="34" charset="-122"/>
                <a:cs typeface="Calibri" pitchFamily="34" charset="-120"/>
              </a:rPr>
              <a:t>lehoty 15 / 30 dní na sprístupnenie údajov</a:t>
            </a:r>
            <a:endParaRPr lang="en-US" sz="1300" dirty="0"/>
          </a:p>
          <a:p>
            <a:pPr marL="152400" indent="-152400">
              <a:spcAft>
                <a:spcPts val="500"/>
              </a:spcAft>
              <a:buSzPct val="100000"/>
              <a:buChar char="•"/>
            </a:pPr>
            <a:r>
              <a:rPr lang="en-US" sz="1300" dirty="0">
                <a:solidFill>
                  <a:srgbClr val="1A1A2E"/>
                </a:solidFill>
                <a:latin typeface="Calibri" pitchFamily="34" charset="0"/>
                <a:ea typeface="Calibri" pitchFamily="34" charset="-122"/>
                <a:cs typeface="Calibri" pitchFamily="34" charset="-120"/>
              </a:rPr>
              <a:t>povinný zdieľaný prístup k stožiarom, chráničkám a rozvodom v budovách – funguje obojsmerne</a:t>
            </a:r>
            <a:endParaRPr lang="en-US" sz="1300" dirty="0"/>
          </a:p>
        </p:txBody>
      </p:sp>
      <p:sp>
        <p:nvSpPr>
          <p:cNvPr id="10" name="Shape 8"/>
          <p:cNvSpPr/>
          <p:nvPr/>
        </p:nvSpPr>
        <p:spPr>
          <a:xfrm>
            <a:off x="822960" y="5276088"/>
            <a:ext cx="2966618" cy="0"/>
          </a:xfrm>
          <a:prstGeom prst="line">
            <a:avLst/>
          </a:prstGeom>
          <a:noFill/>
          <a:ln w="12700">
            <a:solidFill>
              <a:srgbClr val="DDD6C8"/>
            </a:solidFill>
            <a:prstDash val="solid"/>
          </a:ln>
        </p:spPr>
        <p:txBody>
          <a:bodyPr/>
          <a:p/>
        </p:txBody>
      </p:sp>
      <p:sp>
        <p:nvSpPr>
          <p:cNvPr id="11" name="Text 9"/>
          <p:cNvSpPr txBox="1"/>
          <p:nvPr/>
        </p:nvSpPr>
        <p:spPr>
          <a:xfrm>
            <a:off x="822960" y="5385816"/>
            <a:ext cx="2966618" cy="457200"/>
          </a:xfrm>
          <a:prstGeom prst="rect">
            <a:avLst/>
          </a:prstGeom>
          <a:noFill/>
          <a:ln/>
        </p:spPr>
        <p:txBody>
          <a:bodyPr wrap="square" lIns="0" tIns="0" rIns="0" bIns="0" rtlCol="0" anchor="t"/>
          <a:lstStyle/>
          <a:p>
            <a:pPr indent="0" marL="0">
              <a:buNone/>
            </a:pPr>
            <a:r>
              <a:rPr lang="en-US" sz="1250" b="1" dirty="0">
                <a:solidFill>
                  <a:srgbClr val="2E6B4F"/>
                </a:solidFill>
                <a:latin typeface="Calibri" pitchFamily="34" charset="0"/>
                <a:ea typeface="Calibri" pitchFamily="34" charset="-122"/>
                <a:cs typeface="Calibri" pitchFamily="34" charset="-120"/>
              </a:rPr>
              <a:t>Urobte: </a:t>
            </a:r>
            <a:r>
              <a:rPr lang="en-US" sz="1250" dirty="0">
                <a:solidFill>
                  <a:srgbClr val="1A1A2E"/>
                </a:solidFill>
                <a:latin typeface="Calibri" pitchFamily="34" charset="0"/>
                <a:ea typeface="Calibri" pitchFamily="34" charset="-122"/>
                <a:cs typeface="Calibri" pitchFamily="34" charset="-120"/>
              </a:rPr>
              <a:t>GIS audit trás, párovanie s JIM</a:t>
            </a:r>
            <a:endParaRPr lang="en-US" sz="1250" dirty="0"/>
          </a:p>
        </p:txBody>
      </p:sp>
      <p:sp>
        <p:nvSpPr>
          <p:cNvPr id="12" name="Shape 10"/>
          <p:cNvSpPr/>
          <p:nvPr/>
        </p:nvSpPr>
        <p:spPr>
          <a:xfrm>
            <a:off x="4338218" y="1508760"/>
            <a:ext cx="3515258" cy="4434840"/>
          </a:xfrm>
          <a:prstGeom prst="roundRect">
            <a:avLst>
              <a:gd name="adj" fmla="val 2081"/>
            </a:avLst>
          </a:prstGeom>
          <a:solidFill>
            <a:srgbClr val="F4F1EB"/>
          </a:solidFill>
          <a:ln/>
        </p:spPr>
        <p:txBody>
          <a:bodyPr/>
          <a:p/>
        </p:txBody>
      </p:sp>
      <p:sp>
        <p:nvSpPr>
          <p:cNvPr id="13" name="Shape 11"/>
          <p:cNvSpPr/>
          <p:nvPr/>
        </p:nvSpPr>
        <p:spPr>
          <a:xfrm>
            <a:off x="4612538" y="1783080"/>
            <a:ext cx="2240280" cy="274320"/>
          </a:xfrm>
          <a:prstGeom prst="roundRect">
            <a:avLst>
              <a:gd name="adj" fmla="val 50000"/>
            </a:avLst>
          </a:prstGeom>
          <a:solidFill>
            <a:srgbClr val="1A1A2E"/>
          </a:solidFill>
          <a:ln/>
        </p:spPr>
        <p:txBody>
          <a:bodyPr/>
          <a:p/>
        </p:txBody>
      </p:sp>
      <p:sp>
        <p:nvSpPr>
          <p:cNvPr id="14" name="Text 12"/>
          <p:cNvSpPr txBox="1"/>
          <p:nvPr/>
        </p:nvSpPr>
        <p:spPr>
          <a:xfrm>
            <a:off x="4612538" y="1783080"/>
            <a:ext cx="2240280"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od 12. 11. 2025</a:t>
            </a:r>
            <a:endParaRPr lang="en-US" sz="1100" dirty="0"/>
          </a:p>
        </p:txBody>
      </p:sp>
      <p:sp>
        <p:nvSpPr>
          <p:cNvPr id="15" name="Text 13"/>
          <p:cNvSpPr txBox="1"/>
          <p:nvPr/>
        </p:nvSpPr>
        <p:spPr>
          <a:xfrm>
            <a:off x="4612538" y="2240280"/>
            <a:ext cx="2966618" cy="411480"/>
          </a:xfrm>
          <a:prstGeom prst="rect">
            <a:avLst/>
          </a:prstGeom>
          <a:noFill/>
          <a:ln/>
        </p:spPr>
        <p:txBody>
          <a:bodyPr wrap="square" lIns="0" tIns="0" rIns="0" bIns="0" rtlCol="0" anchor="t"/>
          <a:lstStyle/>
          <a:p>
            <a:pPr indent="0" marL="0">
              <a:buNone/>
            </a:pPr>
            <a:r>
              <a:rPr lang="en-US" sz="1800" b="1" dirty="0">
                <a:solidFill>
                  <a:srgbClr val="1A1A2E"/>
                </a:solidFill>
                <a:latin typeface="Georgia" pitchFamily="34" charset="0"/>
                <a:ea typeface="Georgia" pitchFamily="34" charset="-122"/>
                <a:cs typeface="Georgia" pitchFamily="34" charset="-120"/>
              </a:rPr>
              <a:t>Priamy marketing</a:t>
            </a:r>
            <a:endParaRPr lang="en-US" sz="1800" dirty="0"/>
          </a:p>
        </p:txBody>
      </p:sp>
      <p:sp>
        <p:nvSpPr>
          <p:cNvPr id="16" name="Text 14"/>
          <p:cNvSpPr txBox="1"/>
          <p:nvPr/>
        </p:nvSpPr>
        <p:spPr>
          <a:xfrm>
            <a:off x="4612538" y="2670048"/>
            <a:ext cx="2966618" cy="274320"/>
          </a:xfrm>
          <a:prstGeom prst="rect">
            <a:avLst/>
          </a:prstGeom>
          <a:noFill/>
          <a:ln/>
        </p:spPr>
        <p:txBody>
          <a:bodyPr wrap="square" lIns="0" tIns="0" rIns="0" bIns="0" rtlCol="0" anchor="t"/>
          <a:lstStyle/>
          <a:p>
            <a:pPr indent="0" marL="0">
              <a:buNone/>
            </a:pPr>
            <a:r>
              <a:rPr lang="en-US" sz="1150" i="1" dirty="0">
                <a:solidFill>
                  <a:srgbClr val="8C6D3F"/>
                </a:solidFill>
                <a:latin typeface="Calibri" pitchFamily="34" charset="0"/>
                <a:ea typeface="Calibri" pitchFamily="34" charset="-122"/>
                <a:cs typeface="Calibri" pitchFamily="34" charset="-120"/>
              </a:rPr>
              <a:t>§ 116 zákona č. 452/2021 Z. z.</a:t>
            </a:r>
            <a:endParaRPr lang="en-US" sz="1150" dirty="0"/>
          </a:p>
        </p:txBody>
      </p:sp>
      <p:sp>
        <p:nvSpPr>
          <p:cNvPr id="17" name="Text 15"/>
          <p:cNvSpPr txBox="1"/>
          <p:nvPr/>
        </p:nvSpPr>
        <p:spPr>
          <a:xfrm>
            <a:off x="4612538" y="3063240"/>
            <a:ext cx="2966618" cy="2103120"/>
          </a:xfrm>
          <a:prstGeom prst="rect">
            <a:avLst/>
          </a:prstGeom>
          <a:noFill/>
          <a:ln/>
        </p:spPr>
        <p:txBody>
          <a:bodyPr wrap="square" lIns="0" tIns="0" rIns="0" bIns="0" rtlCol="0" anchor="t"/>
          <a:lstStyle/>
          <a:p>
            <a:pPr marL="152400" indent="-152400">
              <a:spcAft>
                <a:spcPts val="500"/>
              </a:spcAft>
              <a:buSzPct val="100000"/>
              <a:buChar char="•"/>
            </a:pPr>
            <a:r>
              <a:rPr lang="en-US" sz="1300" dirty="0">
                <a:solidFill>
                  <a:srgbClr val="1A1A2E"/>
                </a:solidFill>
                <a:latin typeface="Calibri" pitchFamily="34" charset="0"/>
                <a:ea typeface="Calibri" pitchFamily="34" charset="-122"/>
                <a:cs typeface="Calibri" pitchFamily="34" charset="-120"/>
              </a:rPr>
              <a:t>predvoľba (0)888 ostáva</a:t>
            </a:r>
            <a:endParaRPr lang="en-US" sz="1300" dirty="0"/>
          </a:p>
          <a:p>
            <a:pPr marL="152400" indent="-152400">
              <a:spcAft>
                <a:spcPts val="500"/>
              </a:spcAft>
              <a:buSzPct val="100000"/>
              <a:buChar char="•"/>
            </a:pPr>
            <a:r>
              <a:rPr lang="en-US" sz="1300" dirty="0">
                <a:solidFill>
                  <a:srgbClr val="1A1A2E"/>
                </a:solidFill>
                <a:latin typeface="Calibri" pitchFamily="34" charset="0"/>
                <a:ea typeface="Calibri" pitchFamily="34" charset="-122"/>
                <a:cs typeface="Calibri" pitchFamily="34" charset="-120"/>
              </a:rPr>
              <a:t>časový limit na kontakty existujúcich zákazníkov (soft opt-in)</a:t>
            </a:r>
            <a:endParaRPr lang="en-US" sz="1300" dirty="0"/>
          </a:p>
          <a:p>
            <a:pPr marL="152400" indent="-152400">
              <a:spcAft>
                <a:spcPts val="500"/>
              </a:spcAft>
              <a:buSzPct val="100000"/>
              <a:buChar char="•"/>
            </a:pPr>
            <a:r>
              <a:rPr lang="en-US" sz="1300" dirty="0">
                <a:solidFill>
                  <a:srgbClr val="1A1A2E"/>
                </a:solidFill>
                <a:latin typeface="Calibri" pitchFamily="34" charset="0"/>
                <a:ea typeface="Calibri" pitchFamily="34" charset="-122"/>
                <a:cs typeface="Calibri" pitchFamily="34" charset="-120"/>
              </a:rPr>
              <a:t>zákaz získavať súhlas telefonicky alebo SMS</a:t>
            </a:r>
            <a:endParaRPr lang="en-US" sz="1300" dirty="0"/>
          </a:p>
          <a:p>
            <a:pPr marL="152400" indent="-152400">
              <a:spcAft>
                <a:spcPts val="500"/>
              </a:spcAft>
              <a:buSzPct val="100000"/>
              <a:buChar char="•"/>
            </a:pPr>
            <a:r>
              <a:rPr lang="en-US" sz="1300" dirty="0">
                <a:solidFill>
                  <a:srgbClr val="1A1A2E"/>
                </a:solidFill>
                <a:latin typeface="Calibri" pitchFamily="34" charset="0"/>
                <a:ea typeface="Calibri" pitchFamily="34" charset="-122"/>
                <a:cs typeface="Calibri" pitchFamily="34" charset="-120"/>
              </a:rPr>
              <a:t>námietka = vypnúť všetky kanály v CRM naraz</a:t>
            </a:r>
            <a:endParaRPr lang="en-US" sz="1300" dirty="0"/>
          </a:p>
        </p:txBody>
      </p:sp>
      <p:sp>
        <p:nvSpPr>
          <p:cNvPr id="18" name="Shape 16"/>
          <p:cNvSpPr/>
          <p:nvPr/>
        </p:nvSpPr>
        <p:spPr>
          <a:xfrm>
            <a:off x="4612538" y="5276088"/>
            <a:ext cx="2966618" cy="0"/>
          </a:xfrm>
          <a:prstGeom prst="line">
            <a:avLst/>
          </a:prstGeom>
          <a:noFill/>
          <a:ln w="12700">
            <a:solidFill>
              <a:srgbClr val="DDD6C8"/>
            </a:solidFill>
            <a:prstDash val="solid"/>
          </a:ln>
        </p:spPr>
        <p:txBody>
          <a:bodyPr/>
          <a:p/>
        </p:txBody>
      </p:sp>
      <p:sp>
        <p:nvSpPr>
          <p:cNvPr id="19" name="Text 17"/>
          <p:cNvSpPr txBox="1"/>
          <p:nvPr/>
        </p:nvSpPr>
        <p:spPr>
          <a:xfrm>
            <a:off x="4612538" y="5385816"/>
            <a:ext cx="2966618" cy="457200"/>
          </a:xfrm>
          <a:prstGeom prst="rect">
            <a:avLst/>
          </a:prstGeom>
          <a:noFill/>
          <a:ln/>
        </p:spPr>
        <p:txBody>
          <a:bodyPr wrap="square" lIns="0" tIns="0" rIns="0" bIns="0" rtlCol="0" anchor="t"/>
          <a:lstStyle/>
          <a:p>
            <a:pPr indent="0" marL="0">
              <a:buNone/>
            </a:pPr>
            <a:r>
              <a:rPr lang="en-US" sz="1250" b="1" dirty="0">
                <a:solidFill>
                  <a:srgbClr val="2E6B4F"/>
                </a:solidFill>
                <a:latin typeface="Calibri" pitchFamily="34" charset="0"/>
                <a:ea typeface="Calibri" pitchFamily="34" charset="-122"/>
                <a:cs typeface="Calibri" pitchFamily="34" charset="-120"/>
              </a:rPr>
              <a:t>Urobte: </a:t>
            </a:r>
            <a:r>
              <a:rPr lang="en-US" sz="1250" dirty="0">
                <a:solidFill>
                  <a:srgbClr val="1A1A2E"/>
                </a:solidFill>
                <a:latin typeface="Calibri" pitchFamily="34" charset="0"/>
                <a:ea typeface="Calibri" pitchFamily="34" charset="-122"/>
                <a:cs typeface="Calibri" pitchFamily="34" charset="-120"/>
              </a:rPr>
              <a:t>audit call centra a upsell kampaní</a:t>
            </a:r>
            <a:endParaRPr lang="en-US" sz="1250" dirty="0"/>
          </a:p>
        </p:txBody>
      </p:sp>
      <p:sp>
        <p:nvSpPr>
          <p:cNvPr id="20" name="Shape 18"/>
          <p:cNvSpPr/>
          <p:nvPr/>
        </p:nvSpPr>
        <p:spPr>
          <a:xfrm>
            <a:off x="8127797" y="1508760"/>
            <a:ext cx="3515258" cy="4434840"/>
          </a:xfrm>
          <a:prstGeom prst="roundRect">
            <a:avLst>
              <a:gd name="adj" fmla="val 2081"/>
            </a:avLst>
          </a:prstGeom>
          <a:solidFill>
            <a:srgbClr val="F4F1EB"/>
          </a:solidFill>
          <a:ln/>
        </p:spPr>
        <p:txBody>
          <a:bodyPr/>
          <a:p/>
        </p:txBody>
      </p:sp>
      <p:sp>
        <p:nvSpPr>
          <p:cNvPr id="21" name="Shape 19"/>
          <p:cNvSpPr/>
          <p:nvPr/>
        </p:nvSpPr>
        <p:spPr>
          <a:xfrm>
            <a:off x="8402117" y="1783080"/>
            <a:ext cx="2240280" cy="274320"/>
          </a:xfrm>
          <a:prstGeom prst="roundRect">
            <a:avLst>
              <a:gd name="adj" fmla="val 50000"/>
            </a:avLst>
          </a:prstGeom>
          <a:solidFill>
            <a:srgbClr val="1A1A2E"/>
          </a:solidFill>
          <a:ln/>
        </p:spPr>
        <p:txBody>
          <a:bodyPr/>
          <a:p/>
        </p:txBody>
      </p:sp>
      <p:sp>
        <p:nvSpPr>
          <p:cNvPr id="22" name="Text 20"/>
          <p:cNvSpPr txBox="1"/>
          <p:nvPr/>
        </p:nvSpPr>
        <p:spPr>
          <a:xfrm>
            <a:off x="8402117" y="1783080"/>
            <a:ext cx="2240280"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15. 11. 2026 / 1. 1. 2027</a:t>
            </a:r>
            <a:endParaRPr lang="en-US" sz="1100" dirty="0"/>
          </a:p>
        </p:txBody>
      </p:sp>
      <p:sp>
        <p:nvSpPr>
          <p:cNvPr id="23" name="Text 21"/>
          <p:cNvSpPr txBox="1"/>
          <p:nvPr/>
        </p:nvSpPr>
        <p:spPr>
          <a:xfrm>
            <a:off x="8402117" y="2240280"/>
            <a:ext cx="2966618" cy="411480"/>
          </a:xfrm>
          <a:prstGeom prst="rect">
            <a:avLst/>
          </a:prstGeom>
          <a:noFill/>
          <a:ln/>
        </p:spPr>
        <p:txBody>
          <a:bodyPr wrap="square" lIns="0" tIns="0" rIns="0" bIns="0" rtlCol="0" anchor="t"/>
          <a:lstStyle/>
          <a:p>
            <a:pPr indent="0" marL="0">
              <a:buNone/>
            </a:pPr>
            <a:r>
              <a:rPr lang="en-US" sz="1800" b="1" dirty="0">
                <a:solidFill>
                  <a:srgbClr val="1A1A2E"/>
                </a:solidFill>
                <a:latin typeface="Georgia" pitchFamily="34" charset="0"/>
                <a:ea typeface="Georgia" pitchFamily="34" charset="-122"/>
                <a:cs typeface="Georgia" pitchFamily="34" charset="-120"/>
              </a:rPr>
              <a:t>Stavebný zákon</a:t>
            </a:r>
            <a:endParaRPr lang="en-US" sz="1800" dirty="0"/>
          </a:p>
        </p:txBody>
      </p:sp>
      <p:sp>
        <p:nvSpPr>
          <p:cNvPr id="24" name="Text 22"/>
          <p:cNvSpPr txBox="1"/>
          <p:nvPr/>
        </p:nvSpPr>
        <p:spPr>
          <a:xfrm>
            <a:off x="8402117" y="2670048"/>
            <a:ext cx="2966618" cy="274320"/>
          </a:xfrm>
          <a:prstGeom prst="rect">
            <a:avLst/>
          </a:prstGeom>
          <a:noFill/>
          <a:ln/>
        </p:spPr>
        <p:txBody>
          <a:bodyPr wrap="square" lIns="0" tIns="0" rIns="0" bIns="0" rtlCol="0" anchor="t"/>
          <a:lstStyle/>
          <a:p>
            <a:pPr indent="0" marL="0">
              <a:buNone/>
            </a:pPr>
            <a:r>
              <a:rPr lang="en-US" sz="1150" i="1" dirty="0">
                <a:solidFill>
                  <a:srgbClr val="8C6D3F"/>
                </a:solidFill>
                <a:latin typeface="Calibri" pitchFamily="34" charset="0"/>
                <a:ea typeface="Calibri" pitchFamily="34" charset="-122"/>
                <a:cs typeface="Calibri" pitchFamily="34" charset="-120"/>
              </a:rPr>
              <a:t>zákon č. 25/2025 Z. z. + novela 2026</a:t>
            </a:r>
            <a:endParaRPr lang="en-US" sz="1150" dirty="0"/>
          </a:p>
        </p:txBody>
      </p:sp>
      <p:sp>
        <p:nvSpPr>
          <p:cNvPr id="25" name="Text 23"/>
          <p:cNvSpPr txBox="1"/>
          <p:nvPr/>
        </p:nvSpPr>
        <p:spPr>
          <a:xfrm>
            <a:off x="8402117" y="3063240"/>
            <a:ext cx="2966618" cy="2103120"/>
          </a:xfrm>
          <a:prstGeom prst="rect">
            <a:avLst/>
          </a:prstGeom>
          <a:noFill/>
          <a:ln/>
        </p:spPr>
        <p:txBody>
          <a:bodyPr wrap="square" lIns="0" tIns="0" rIns="0" bIns="0" rtlCol="0" anchor="t"/>
          <a:lstStyle/>
          <a:p>
            <a:pPr marL="152400" indent="-152400">
              <a:spcAft>
                <a:spcPts val="500"/>
              </a:spcAft>
              <a:buSzPct val="100000"/>
              <a:buChar char="•"/>
            </a:pPr>
            <a:r>
              <a:rPr lang="en-US" sz="1300" dirty="0">
                <a:solidFill>
                  <a:srgbClr val="1A1A2E"/>
                </a:solidFill>
                <a:latin typeface="Calibri" pitchFamily="34" charset="0"/>
                <a:ea typeface="Calibri" pitchFamily="34" charset="-122"/>
                <a:cs typeface="Calibri" pitchFamily="34" charset="-120"/>
              </a:rPr>
              <a:t>jedno konanie o stavebnom zámere, Portál výstavby</a:t>
            </a:r>
            <a:endParaRPr lang="en-US" sz="1300" dirty="0"/>
          </a:p>
          <a:p>
            <a:pPr marL="152400" indent="-152400">
              <a:spcAft>
                <a:spcPts val="500"/>
              </a:spcAft>
              <a:buSzPct val="100000"/>
              <a:buChar char="•"/>
            </a:pPr>
            <a:r>
              <a:rPr lang="en-US" sz="1300" dirty="0">
                <a:solidFill>
                  <a:srgbClr val="1A1A2E"/>
                </a:solidFill>
                <a:latin typeface="Calibri" pitchFamily="34" charset="0"/>
                <a:ea typeface="Calibri" pitchFamily="34" charset="-122"/>
                <a:cs typeface="Calibri" pitchFamily="34" charset="-120"/>
              </a:rPr>
              <a:t>líniové stavby nad 20 účastníkov – verejná vyhláška</a:t>
            </a:r>
            <a:endParaRPr lang="en-US" sz="1300" dirty="0"/>
          </a:p>
          <a:p>
            <a:pPr marL="152400" indent="-152400">
              <a:spcAft>
                <a:spcPts val="500"/>
              </a:spcAft>
              <a:buSzPct val="100000"/>
              <a:buChar char="•"/>
            </a:pPr>
            <a:r>
              <a:rPr lang="en-US" sz="1300" b="1" dirty="0">
                <a:solidFill>
                  <a:srgbClr val="1A1A2E"/>
                </a:solidFill>
                <a:latin typeface="Calibri" pitchFamily="34" charset="0"/>
                <a:ea typeface="Calibri" pitchFamily="34" charset="-122"/>
                <a:cs typeface="Calibri" pitchFamily="34" charset="-120"/>
              </a:rPr>
              <a:t>novela schválená NR SR 15. 9. 2026: </a:t>
            </a:r>
            <a:r>
              <a:rPr lang="en-US" sz="1300" dirty="0">
                <a:solidFill>
                  <a:srgbClr val="1A1A2E"/>
                </a:solidFill>
                <a:latin typeface="Calibri" pitchFamily="34" charset="0"/>
                <a:ea typeface="Calibri" pitchFamily="34" charset="-122"/>
                <a:cs typeface="Calibri" pitchFamily="34" charset="-120"/>
              </a:rPr>
              <a:t>časť od 15. 11. 2026, hlavná od 1. 1. 2027</a:t>
            </a:r>
            <a:endParaRPr lang="en-US" sz="1300" dirty="0"/>
          </a:p>
          <a:p>
            <a:pPr marL="152400" indent="-152400">
              <a:spcAft>
                <a:spcPts val="500"/>
              </a:spcAft>
              <a:buSzPct val="100000"/>
              <a:buChar char="•"/>
            </a:pPr>
            <a:r>
              <a:rPr lang="en-US" sz="1300" b="1" dirty="0">
                <a:solidFill>
                  <a:srgbClr val="1A1A2E"/>
                </a:solidFill>
                <a:latin typeface="Calibri" pitchFamily="34" charset="0"/>
                <a:ea typeface="Calibri" pitchFamily="34" charset="-122"/>
                <a:cs typeface="Calibri" pitchFamily="34" charset="-120"/>
              </a:rPr>
              <a:t>31. 3. 2029 </a:t>
            </a:r>
            <a:r>
              <a:rPr lang="en-US" sz="1300" dirty="0">
                <a:solidFill>
                  <a:srgbClr val="1A1A2E"/>
                </a:solidFill>
                <a:latin typeface="Calibri" pitchFamily="34" charset="0"/>
                <a:ea typeface="Calibri" pitchFamily="34" charset="-122"/>
                <a:cs typeface="Calibri" pitchFamily="34" charset="-120"/>
              </a:rPr>
              <a:t>koniec dodatočnej legalizácie sietí postavených do 31. 3. 2025</a:t>
            </a:r>
            <a:endParaRPr lang="en-US" sz="1300" dirty="0"/>
          </a:p>
        </p:txBody>
      </p:sp>
      <p:sp>
        <p:nvSpPr>
          <p:cNvPr id="26" name="Shape 24"/>
          <p:cNvSpPr/>
          <p:nvPr/>
        </p:nvSpPr>
        <p:spPr>
          <a:xfrm>
            <a:off x="8402117" y="5276088"/>
            <a:ext cx="2966618" cy="0"/>
          </a:xfrm>
          <a:prstGeom prst="line">
            <a:avLst/>
          </a:prstGeom>
          <a:noFill/>
          <a:ln w="12700">
            <a:solidFill>
              <a:srgbClr val="DDD6C8"/>
            </a:solidFill>
            <a:prstDash val="solid"/>
          </a:ln>
        </p:spPr>
        <p:txBody>
          <a:bodyPr/>
          <a:p/>
        </p:txBody>
      </p:sp>
      <p:sp>
        <p:nvSpPr>
          <p:cNvPr id="27" name="Text 25"/>
          <p:cNvSpPr txBox="1"/>
          <p:nvPr/>
        </p:nvSpPr>
        <p:spPr>
          <a:xfrm>
            <a:off x="8402117" y="5385816"/>
            <a:ext cx="2966618" cy="457200"/>
          </a:xfrm>
          <a:prstGeom prst="rect">
            <a:avLst/>
          </a:prstGeom>
          <a:noFill/>
          <a:ln/>
        </p:spPr>
        <p:txBody>
          <a:bodyPr wrap="square" lIns="0" tIns="0" rIns="0" bIns="0" rtlCol="0" anchor="t"/>
          <a:lstStyle/>
          <a:p>
            <a:pPr indent="0" marL="0">
              <a:buNone/>
            </a:pPr>
            <a:r>
              <a:rPr lang="en-US" sz="1250" b="1" dirty="0">
                <a:solidFill>
                  <a:srgbClr val="2E6B4F"/>
                </a:solidFill>
                <a:latin typeface="Calibri" pitchFamily="34" charset="0"/>
                <a:ea typeface="Calibri" pitchFamily="34" charset="-122"/>
                <a:cs typeface="Calibri" pitchFamily="34" charset="-120"/>
              </a:rPr>
              <a:t>Urobte: </a:t>
            </a:r>
            <a:r>
              <a:rPr lang="en-US" sz="1250" dirty="0">
                <a:solidFill>
                  <a:srgbClr val="1A1A2E"/>
                </a:solidFill>
                <a:latin typeface="Calibri" pitchFamily="34" charset="0"/>
                <a:ea typeface="Calibri" pitchFamily="34" charset="-122"/>
                <a:cs typeface="Calibri" pitchFamily="34" charset="-120"/>
              </a:rPr>
              <a:t>inventúra povolení starých trás</a:t>
            </a:r>
            <a:endParaRPr lang="en-US" sz="1250" dirty="0"/>
          </a:p>
        </p:txBody>
      </p:sp>
      <p:sp>
        <p:nvSpPr>
          <p:cNvPr id="28" name="Text 26"/>
          <p:cNvSpPr txBox="1"/>
          <p:nvPr/>
        </p:nvSpPr>
        <p:spPr>
          <a:xfrm>
            <a:off x="548640" y="6144768"/>
            <a:ext cx="11094415" cy="274320"/>
          </a:xfrm>
          <a:prstGeom prst="rect">
            <a:avLst/>
          </a:prstGeom>
          <a:noFill/>
          <a:ln/>
        </p:spPr>
        <p:txBody>
          <a:bodyPr wrap="square" lIns="0" tIns="0" rIns="0" bIns="0" rtlCol="0" anchor="t"/>
          <a:lstStyle/>
          <a:p>
            <a:pPr indent="0" marL="0">
              <a:buNone/>
            </a:pPr>
            <a:r>
              <a:rPr lang="en-US" sz="900" dirty="0">
                <a:solidFill>
                  <a:srgbClr val="6B6B78"/>
                </a:solidFill>
                <a:latin typeface="Calibri" pitchFamily="34" charset="0"/>
                <a:ea typeface="Calibri" pitchFamily="34" charset="-122"/>
                <a:cs typeface="Calibri" pitchFamily="34" charset="-120"/>
              </a:rPr>
              <a:t>Zdroje: nariadenie (EÚ) 2024/1309; zákon č. 297/2025 Z. z.; § 116 zákona č. 452/2021 Z. z.; zákon č. 25/2025 Z. z.; NR SR 15. 9. 2026 (TASR)</a:t>
            </a:r>
            <a:endParaRPr lang="en-US" sz="900" dirty="0"/>
          </a:p>
        </p:txBody>
      </p:sp>
      <p:sp>
        <p:nvSpPr>
          <p:cNvPr id="29" name="Text 27"/>
          <p:cNvSpPr txBox="1"/>
          <p:nvPr/>
        </p:nvSpPr>
        <p:spPr>
          <a:xfrm>
            <a:off x="548640" y="6446520"/>
            <a:ext cx="7315200" cy="228600"/>
          </a:xfrm>
          <a:prstGeom prst="rect">
            <a:avLst/>
          </a:prstGeom>
          <a:noFill/>
          <a:ln/>
        </p:spPr>
        <p:txBody>
          <a:bodyPr wrap="square" lIns="0" tIns="0" rIns="0" bIns="0" rtlCol="0" anchor="t"/>
          <a:lstStyle/>
          <a:p>
            <a:pPr indent="0" marL="0">
              <a:buNone/>
            </a:pPr>
            <a:r>
              <a:rPr lang="en-US" sz="900" dirty="0">
                <a:solidFill>
                  <a:srgbClr val="6B6B78"/>
                </a:solidFill>
                <a:latin typeface="Calibri" pitchFamily="34" charset="0"/>
                <a:ea typeface="Calibri" pitchFamily="34" charset="-122"/>
                <a:cs typeface="Calibri" pitchFamily="34" charset="-120"/>
              </a:rPr>
              <a:t>Samec &amp; partners  ·  TESSHOW 2026  ·  Zmeny v podnikateľskom prostredí</a:t>
            </a:r>
            <a:endParaRPr lang="en-US" sz="900" dirty="0"/>
          </a:p>
        </p:txBody>
      </p:sp>
      <p:sp>
        <p:nvSpPr>
          <p:cNvPr id="30" name="Text 28"/>
          <p:cNvSpPr txBox="1"/>
          <p:nvPr/>
        </p:nvSpPr>
        <p:spPr>
          <a:xfrm>
            <a:off x="10728655" y="6446520"/>
            <a:ext cx="914400" cy="228600"/>
          </a:xfrm>
          <a:prstGeom prst="rect">
            <a:avLst/>
          </a:prstGeom>
          <a:noFill/>
          <a:ln/>
        </p:spPr>
        <p:txBody>
          <a:bodyPr wrap="square" lIns="0" tIns="0" rIns="0" bIns="0" rtlCol="0" anchor="t"/>
          <a:lstStyle/>
          <a:p>
            <a:pPr algn="r" indent="0" marL="0">
              <a:buNone/>
            </a:pPr>
            <a:r>
              <a:rPr lang="en-US" sz="900" dirty="0">
                <a:solidFill>
                  <a:srgbClr val="6B6B78"/>
                </a:solidFill>
                <a:latin typeface="Calibri" pitchFamily="34" charset="0"/>
                <a:ea typeface="Calibri" pitchFamily="34" charset="-122"/>
                <a:cs typeface="Calibri" pitchFamily="34" charset="-120"/>
              </a:rPr>
              <a:t>7 / 11</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47472"/>
            <a:ext cx="11094415" cy="274320"/>
          </a:xfrm>
          <a:prstGeom prst="rect">
            <a:avLst/>
          </a:prstGeom>
          <a:noFill/>
          <a:ln/>
        </p:spPr>
        <p:txBody>
          <a:bodyPr wrap="square" lIns="0" tIns="0" rIns="0" bIns="0" rtlCol="0" anchor="t"/>
          <a:lstStyle/>
          <a:p>
            <a:pPr indent="0" marL="0">
              <a:buNone/>
            </a:pPr>
            <a:r>
              <a:rPr lang="en-US" sz="1200" b="1" spc="100" kern="0" dirty="0">
                <a:solidFill>
                  <a:srgbClr val="8C6D3F"/>
                </a:solidFill>
                <a:latin typeface="Calibri" pitchFamily="34" charset="0"/>
                <a:ea typeface="Calibri" pitchFamily="34" charset="-122"/>
                <a:cs typeface="Calibri" pitchFamily="34" charset="-120"/>
              </a:rPr>
              <a:t>1. 1. 2027</a:t>
            </a:r>
            <a:endParaRPr lang="en-US" sz="1200" dirty="0"/>
          </a:p>
        </p:txBody>
      </p:sp>
      <p:sp>
        <p:nvSpPr>
          <p:cNvPr id="3" name="Text 1"/>
          <p:cNvSpPr txBox="1"/>
          <p:nvPr/>
        </p:nvSpPr>
        <p:spPr>
          <a:xfrm>
            <a:off x="548640" y="621792"/>
            <a:ext cx="11094415" cy="640080"/>
          </a:xfrm>
          <a:prstGeom prst="rect">
            <a:avLst/>
          </a:prstGeom>
          <a:noFill/>
          <a:ln/>
        </p:spPr>
        <p:txBody>
          <a:bodyPr wrap="square" lIns="0" tIns="0" rIns="0" bIns="0" rtlCol="0" anchor="t"/>
          <a:lstStyle/>
          <a:p>
            <a:pPr indent="0" marL="0">
              <a:buNone/>
            </a:pPr>
            <a:r>
              <a:rPr lang="en-US" sz="3000" b="1" dirty="0">
                <a:solidFill>
                  <a:srgbClr val="1A1A2E"/>
                </a:solidFill>
                <a:latin typeface="Georgia" pitchFamily="34" charset="0"/>
                <a:ea typeface="Georgia" pitchFamily="34" charset="-122"/>
                <a:cs typeface="Georgia" pitchFamily="34" charset="-120"/>
              </a:rPr>
              <a:t>E-faktúra – zákon č. 385/2025 Z. z. (§ 76a ZDPH)</a:t>
            </a:r>
            <a:endParaRPr lang="en-US" sz="3000" dirty="0"/>
          </a:p>
        </p:txBody>
      </p:sp>
      <p:sp>
        <p:nvSpPr>
          <p:cNvPr id="4" name="Text 2"/>
          <p:cNvSpPr txBox="1"/>
          <p:nvPr/>
        </p:nvSpPr>
        <p:spPr>
          <a:xfrm>
            <a:off x="548640" y="1481328"/>
            <a:ext cx="5989320" cy="320040"/>
          </a:xfrm>
          <a:prstGeom prst="rect">
            <a:avLst/>
          </a:prstGeom>
          <a:noFill/>
          <a:ln/>
        </p:spPr>
        <p:txBody>
          <a:bodyPr wrap="square" lIns="0" tIns="0" rIns="0" bIns="0" rtlCol="0" anchor="t"/>
          <a:lstStyle/>
          <a:p>
            <a:pPr indent="0" marL="0">
              <a:buNone/>
            </a:pPr>
            <a:r>
              <a:rPr lang="en-US" sz="1600" b="1" dirty="0">
                <a:solidFill>
                  <a:srgbClr val="1A1A2E"/>
                </a:solidFill>
                <a:latin typeface="Georgia" pitchFamily="34" charset="0"/>
                <a:ea typeface="Georgia" pitchFamily="34" charset="-122"/>
                <a:cs typeface="Georgia" pitchFamily="34" charset="-120"/>
              </a:rPr>
              <a:t>Čo je e-faktúra</a:t>
            </a:r>
            <a:endParaRPr lang="en-US" sz="1600" dirty="0"/>
          </a:p>
        </p:txBody>
      </p:sp>
      <p:sp>
        <p:nvSpPr>
          <p:cNvPr id="5" name="Text 3"/>
          <p:cNvSpPr txBox="1"/>
          <p:nvPr/>
        </p:nvSpPr>
        <p:spPr>
          <a:xfrm>
            <a:off x="548640" y="1874520"/>
            <a:ext cx="5989320" cy="1920240"/>
          </a:xfrm>
          <a:prstGeom prst="rect">
            <a:avLst/>
          </a:prstGeom>
          <a:noFill/>
          <a:ln/>
        </p:spPr>
        <p:txBody>
          <a:bodyPr wrap="square" lIns="0" tIns="0" rIns="0" bIns="0" rtlCol="0" anchor="t"/>
          <a:lstStyle/>
          <a:p>
            <a:pPr marL="152400" indent="-152400">
              <a:spcAft>
                <a:spcPts val="500"/>
              </a:spcAft>
              <a:buSzPct val="100000"/>
              <a:buChar char="•"/>
            </a:pPr>
            <a:r>
              <a:rPr lang="en-US" sz="1300" b="1" dirty="0">
                <a:solidFill>
                  <a:srgbClr val="1A1A2E"/>
                </a:solidFill>
                <a:latin typeface="Calibri" pitchFamily="34" charset="0"/>
                <a:ea typeface="Calibri" pitchFamily="34" charset="-122"/>
                <a:cs typeface="Calibri" pitchFamily="34" charset="-120"/>
              </a:rPr>
              <a:t>štruktúrovaný XML </a:t>
            </a:r>
            <a:r>
              <a:rPr lang="en-US" sz="1300" dirty="0">
                <a:solidFill>
                  <a:srgbClr val="1A1A2E"/>
                </a:solidFill>
                <a:latin typeface="Calibri" pitchFamily="34" charset="0"/>
                <a:ea typeface="Calibri" pitchFamily="34" charset="-122"/>
                <a:cs typeface="Calibri" pitchFamily="34" charset="-120"/>
              </a:rPr>
              <a:t>podľa EN 16931 (Peppol BIS) – PDF v e-maile nestačí</a:t>
            </a:r>
            <a:endParaRPr lang="en-US" sz="1300" dirty="0"/>
          </a:p>
          <a:p>
            <a:pPr marL="152400" indent="-152400">
              <a:spcAft>
                <a:spcPts val="500"/>
              </a:spcAft>
              <a:buSzPct val="100000"/>
              <a:buChar char="•"/>
            </a:pPr>
            <a:r>
              <a:rPr lang="en-US" sz="1300" b="1" dirty="0">
                <a:solidFill>
                  <a:srgbClr val="1A1A2E"/>
                </a:solidFill>
                <a:latin typeface="Calibri" pitchFamily="34" charset="0"/>
                <a:ea typeface="Calibri" pitchFamily="34" charset="-122"/>
                <a:cs typeface="Calibri" pitchFamily="34" charset="-120"/>
              </a:rPr>
              <a:t>doručený cez certifikovaného „digitálneho poštára“ </a:t>
            </a:r>
            <a:r>
              <a:rPr lang="en-US" sz="1300" dirty="0">
                <a:solidFill>
                  <a:srgbClr val="1A1A2E"/>
                </a:solidFill>
                <a:latin typeface="Calibri" pitchFamily="34" charset="0"/>
                <a:ea typeface="Calibri" pitchFamily="34" charset="-122"/>
                <a:cs typeface="Calibri" pitchFamily="34" charset="-120"/>
              </a:rPr>
              <a:t>zo zoznamu FR SR</a:t>
            </a:r>
            <a:endParaRPr lang="en-US" sz="1300" dirty="0"/>
          </a:p>
          <a:p>
            <a:pPr marL="152400" indent="-152400">
              <a:spcAft>
                <a:spcPts val="500"/>
              </a:spcAft>
              <a:buSzPct val="100000"/>
              <a:buChar char="•"/>
            </a:pPr>
            <a:r>
              <a:rPr lang="en-US" sz="1300" dirty="0">
                <a:solidFill>
                  <a:srgbClr val="1A1A2E"/>
                </a:solidFill>
                <a:latin typeface="Calibri" pitchFamily="34" charset="0"/>
                <a:ea typeface="Calibri" pitchFamily="34" charset="-122"/>
                <a:cs typeface="Calibri" pitchFamily="34" charset="-120"/>
              </a:rPr>
              <a:t>ten istý kanál posiela údaje finančnej správe v reálnom čase</a:t>
            </a:r>
            <a:endParaRPr lang="en-US" sz="1300" dirty="0"/>
          </a:p>
          <a:p>
            <a:pPr marL="152400" indent="-152400">
              <a:spcAft>
                <a:spcPts val="500"/>
              </a:spcAft>
              <a:buSzPct val="100000"/>
              <a:buChar char="•"/>
            </a:pPr>
            <a:r>
              <a:rPr lang="en-US" sz="1300" b="1" dirty="0">
                <a:solidFill>
                  <a:srgbClr val="1A1A2E"/>
                </a:solidFill>
                <a:latin typeface="Calibri" pitchFamily="34" charset="0"/>
                <a:ea typeface="Calibri" pitchFamily="34" charset="-122"/>
                <a:cs typeface="Calibri" pitchFamily="34" charset="-120"/>
              </a:rPr>
              <a:t>vystavuje </a:t>
            </a:r>
            <a:r>
              <a:rPr lang="en-US" sz="1300" dirty="0">
                <a:solidFill>
                  <a:srgbClr val="1A1A2E"/>
                </a:solidFill>
                <a:latin typeface="Calibri" pitchFamily="34" charset="0"/>
                <a:ea typeface="Calibri" pitchFamily="34" charset="-122"/>
                <a:cs typeface="Calibri" pitchFamily="34" charset="-120"/>
              </a:rPr>
              <a:t>tuzemský platiteľ DPH (B2B, B2G); </a:t>
            </a:r>
            <a:r>
              <a:rPr lang="en-US" sz="1300" b="1" dirty="0">
                <a:solidFill>
                  <a:srgbClr val="1A1A2E"/>
                </a:solidFill>
                <a:latin typeface="Calibri" pitchFamily="34" charset="0"/>
                <a:ea typeface="Calibri" pitchFamily="34" charset="-122"/>
                <a:cs typeface="Calibri" pitchFamily="34" charset="-120"/>
              </a:rPr>
              <a:t>prijíma </a:t>
            </a:r>
            <a:r>
              <a:rPr lang="en-US" sz="1300" dirty="0">
                <a:solidFill>
                  <a:srgbClr val="1A1A2E"/>
                </a:solidFill>
                <a:latin typeface="Calibri" pitchFamily="34" charset="0"/>
                <a:ea typeface="Calibri" pitchFamily="34" charset="-122"/>
                <a:cs typeface="Calibri" pitchFamily="34" charset="-120"/>
              </a:rPr>
              <a:t>každý – aj neplatiteľ, obec, škola</a:t>
            </a:r>
            <a:endParaRPr lang="en-US" sz="1300" dirty="0"/>
          </a:p>
        </p:txBody>
      </p:sp>
      <p:sp>
        <p:nvSpPr>
          <p:cNvPr id="6" name="Text 4"/>
          <p:cNvSpPr txBox="1"/>
          <p:nvPr/>
        </p:nvSpPr>
        <p:spPr>
          <a:xfrm>
            <a:off x="548640" y="3520440"/>
            <a:ext cx="5989320" cy="320040"/>
          </a:xfrm>
          <a:prstGeom prst="rect">
            <a:avLst/>
          </a:prstGeom>
          <a:noFill/>
          <a:ln/>
        </p:spPr>
        <p:txBody>
          <a:bodyPr wrap="square" lIns="0" tIns="0" rIns="0" bIns="0" rtlCol="0" anchor="t"/>
          <a:lstStyle/>
          <a:p>
            <a:pPr indent="0" marL="0">
              <a:buNone/>
            </a:pPr>
            <a:r>
              <a:rPr lang="en-US" sz="1600" b="1" dirty="0">
                <a:solidFill>
                  <a:srgbClr val="1A1A2E"/>
                </a:solidFill>
                <a:latin typeface="Georgia" pitchFamily="34" charset="0"/>
                <a:ea typeface="Georgia" pitchFamily="34" charset="-122"/>
                <a:cs typeface="Georgia" pitchFamily="34" charset="-120"/>
              </a:rPr>
              <a:t>Pre operátora</a:t>
            </a:r>
            <a:endParaRPr lang="en-US" sz="1600" dirty="0"/>
          </a:p>
        </p:txBody>
      </p:sp>
      <p:sp>
        <p:nvSpPr>
          <p:cNvPr id="7" name="Shape 5"/>
          <p:cNvSpPr/>
          <p:nvPr/>
        </p:nvSpPr>
        <p:spPr>
          <a:xfrm>
            <a:off x="548640" y="3931920"/>
            <a:ext cx="1874520" cy="2011680"/>
          </a:xfrm>
          <a:prstGeom prst="roundRect">
            <a:avLst>
              <a:gd name="adj" fmla="val 3902"/>
            </a:avLst>
          </a:prstGeom>
          <a:solidFill>
            <a:srgbClr val="F4F1EB"/>
          </a:solidFill>
          <a:ln/>
        </p:spPr>
        <p:txBody>
          <a:bodyPr/>
          <a:p/>
        </p:txBody>
      </p:sp>
      <p:sp>
        <p:nvSpPr>
          <p:cNvPr id="8" name="Text 6"/>
          <p:cNvSpPr txBox="1"/>
          <p:nvPr/>
        </p:nvSpPr>
        <p:spPr>
          <a:xfrm>
            <a:off x="731520" y="4096512"/>
            <a:ext cx="1508760" cy="274320"/>
          </a:xfrm>
          <a:prstGeom prst="rect">
            <a:avLst/>
          </a:prstGeom>
          <a:noFill/>
          <a:ln/>
        </p:spPr>
        <p:txBody>
          <a:bodyPr wrap="square" lIns="0" tIns="0" rIns="0" bIns="0" rtlCol="0" anchor="t"/>
          <a:lstStyle/>
          <a:p>
            <a:pPr indent="0" marL="0">
              <a:buNone/>
            </a:pPr>
            <a:r>
              <a:rPr lang="en-US" sz="1250" b="1" dirty="0">
                <a:solidFill>
                  <a:srgbClr val="1A1A2E"/>
                </a:solidFill>
                <a:latin typeface="Calibri" pitchFamily="34" charset="0"/>
                <a:ea typeface="Calibri" pitchFamily="34" charset="-122"/>
                <a:cs typeface="Calibri" pitchFamily="34" charset="-120"/>
              </a:rPr>
              <a:t>Domácnosti (B2C)</a:t>
            </a:r>
            <a:endParaRPr lang="en-US" sz="1250" dirty="0"/>
          </a:p>
        </p:txBody>
      </p:sp>
      <p:sp>
        <p:nvSpPr>
          <p:cNvPr id="9" name="Text 7"/>
          <p:cNvSpPr txBox="1"/>
          <p:nvPr/>
        </p:nvSpPr>
        <p:spPr>
          <a:xfrm>
            <a:off x="731520" y="4526280"/>
            <a:ext cx="1508760" cy="640080"/>
          </a:xfrm>
          <a:prstGeom prst="rect">
            <a:avLst/>
          </a:prstGeom>
          <a:noFill/>
          <a:ln/>
        </p:spPr>
        <p:txBody>
          <a:bodyPr wrap="square" lIns="0" tIns="0" rIns="0" bIns="0" rtlCol="0" anchor="t"/>
          <a:lstStyle/>
          <a:p>
            <a:pPr indent="0" marL="0">
              <a:buNone/>
            </a:pPr>
            <a:r>
              <a:rPr lang="en-US" sz="3400" b="1" dirty="0">
                <a:solidFill>
                  <a:srgbClr val="6B6B78"/>
                </a:solidFill>
                <a:latin typeface="Georgia" pitchFamily="34" charset="0"/>
                <a:ea typeface="Georgia" pitchFamily="34" charset="-122"/>
                <a:cs typeface="Georgia" pitchFamily="34" charset="-120"/>
              </a:rPr>
              <a:t>NIE</a:t>
            </a:r>
            <a:endParaRPr lang="en-US" sz="3400" dirty="0"/>
          </a:p>
        </p:txBody>
      </p:sp>
      <p:sp>
        <p:nvSpPr>
          <p:cNvPr id="10" name="Text 8"/>
          <p:cNvSpPr txBox="1"/>
          <p:nvPr/>
        </p:nvSpPr>
        <p:spPr>
          <a:xfrm>
            <a:off x="731520" y="5303520"/>
            <a:ext cx="1508760" cy="502920"/>
          </a:xfrm>
          <a:prstGeom prst="rect">
            <a:avLst/>
          </a:prstGeom>
          <a:noFill/>
          <a:ln/>
        </p:spPr>
        <p:txBody>
          <a:bodyPr wrap="square" lIns="0" tIns="0" rIns="0" bIns="0" rtlCol="0" anchor="t"/>
          <a:lstStyle/>
          <a:p>
            <a:pPr indent="0" marL="0">
              <a:buNone/>
            </a:pPr>
            <a:r>
              <a:rPr lang="en-US" sz="1250" dirty="0">
                <a:solidFill>
                  <a:srgbClr val="3A3A4A"/>
                </a:solidFill>
                <a:latin typeface="Calibri" pitchFamily="34" charset="0"/>
                <a:ea typeface="Calibri" pitchFamily="34" charset="-122"/>
                <a:cs typeface="Calibri" pitchFamily="34" charset="-120"/>
              </a:rPr>
              <a:t>bežná faktúra ostáva</a:t>
            </a:r>
            <a:endParaRPr lang="en-US" sz="1250" dirty="0"/>
          </a:p>
        </p:txBody>
      </p:sp>
      <p:sp>
        <p:nvSpPr>
          <p:cNvPr id="11" name="Shape 9"/>
          <p:cNvSpPr/>
          <p:nvPr/>
        </p:nvSpPr>
        <p:spPr>
          <a:xfrm>
            <a:off x="2606040" y="3931920"/>
            <a:ext cx="1874520" cy="2011680"/>
          </a:xfrm>
          <a:prstGeom prst="roundRect">
            <a:avLst>
              <a:gd name="adj" fmla="val 3902"/>
            </a:avLst>
          </a:prstGeom>
          <a:solidFill>
            <a:srgbClr val="F4F1EB"/>
          </a:solidFill>
          <a:ln/>
        </p:spPr>
        <p:txBody>
          <a:bodyPr/>
          <a:p/>
        </p:txBody>
      </p:sp>
      <p:sp>
        <p:nvSpPr>
          <p:cNvPr id="12" name="Text 10"/>
          <p:cNvSpPr txBox="1"/>
          <p:nvPr/>
        </p:nvSpPr>
        <p:spPr>
          <a:xfrm>
            <a:off x="2788920" y="4096512"/>
            <a:ext cx="1508760" cy="274320"/>
          </a:xfrm>
          <a:prstGeom prst="rect">
            <a:avLst/>
          </a:prstGeom>
          <a:noFill/>
          <a:ln/>
        </p:spPr>
        <p:txBody>
          <a:bodyPr wrap="square" lIns="0" tIns="0" rIns="0" bIns="0" rtlCol="0" anchor="t"/>
          <a:lstStyle/>
          <a:p>
            <a:pPr indent="0" marL="0">
              <a:buNone/>
            </a:pPr>
            <a:r>
              <a:rPr lang="en-US" sz="1250" b="1" dirty="0">
                <a:solidFill>
                  <a:srgbClr val="1A1A2E"/>
                </a:solidFill>
                <a:latin typeface="Calibri" pitchFamily="34" charset="0"/>
                <a:ea typeface="Calibri" pitchFamily="34" charset="-122"/>
                <a:cs typeface="Calibri" pitchFamily="34" charset="-120"/>
              </a:rPr>
              <a:t>Firmy, obce, školy</a:t>
            </a:r>
            <a:endParaRPr lang="en-US" sz="1250" dirty="0"/>
          </a:p>
        </p:txBody>
      </p:sp>
      <p:sp>
        <p:nvSpPr>
          <p:cNvPr id="13" name="Text 11"/>
          <p:cNvSpPr txBox="1"/>
          <p:nvPr/>
        </p:nvSpPr>
        <p:spPr>
          <a:xfrm>
            <a:off x="2788920" y="4526280"/>
            <a:ext cx="1508760" cy="640080"/>
          </a:xfrm>
          <a:prstGeom prst="rect">
            <a:avLst/>
          </a:prstGeom>
          <a:noFill/>
          <a:ln/>
        </p:spPr>
        <p:txBody>
          <a:bodyPr wrap="square" lIns="0" tIns="0" rIns="0" bIns="0" rtlCol="0" anchor="t"/>
          <a:lstStyle/>
          <a:p>
            <a:pPr indent="0" marL="0">
              <a:buNone/>
            </a:pPr>
            <a:r>
              <a:rPr lang="en-US" sz="3400" b="1" dirty="0">
                <a:solidFill>
                  <a:srgbClr val="2E6B4F"/>
                </a:solidFill>
                <a:latin typeface="Georgia" pitchFamily="34" charset="0"/>
                <a:ea typeface="Georgia" pitchFamily="34" charset="-122"/>
                <a:cs typeface="Georgia" pitchFamily="34" charset="-120"/>
              </a:rPr>
              <a:t>ÁNO</a:t>
            </a:r>
            <a:endParaRPr lang="en-US" sz="3400" dirty="0"/>
          </a:p>
        </p:txBody>
      </p:sp>
      <p:sp>
        <p:nvSpPr>
          <p:cNvPr id="14" name="Text 12"/>
          <p:cNvSpPr txBox="1"/>
          <p:nvPr/>
        </p:nvSpPr>
        <p:spPr>
          <a:xfrm>
            <a:off x="2788920" y="5303520"/>
            <a:ext cx="1508760" cy="502920"/>
          </a:xfrm>
          <a:prstGeom prst="rect">
            <a:avLst/>
          </a:prstGeom>
          <a:noFill/>
          <a:ln/>
        </p:spPr>
        <p:txBody>
          <a:bodyPr wrap="square" lIns="0" tIns="0" rIns="0" bIns="0" rtlCol="0" anchor="t"/>
          <a:lstStyle/>
          <a:p>
            <a:pPr indent="0" marL="0">
              <a:buNone/>
            </a:pPr>
            <a:r>
              <a:rPr lang="en-US" sz="1250" dirty="0">
                <a:solidFill>
                  <a:srgbClr val="3A3A4A"/>
                </a:solidFill>
                <a:latin typeface="Calibri" pitchFamily="34" charset="0"/>
                <a:ea typeface="Calibri" pitchFamily="34" charset="-122"/>
                <a:cs typeface="Calibri" pitchFamily="34" charset="-120"/>
              </a:rPr>
              <a:t>e-faktúra + údaje FS</a:t>
            </a:r>
            <a:endParaRPr lang="en-US" sz="1250" dirty="0"/>
          </a:p>
        </p:txBody>
      </p:sp>
      <p:sp>
        <p:nvSpPr>
          <p:cNvPr id="15" name="Shape 13"/>
          <p:cNvSpPr/>
          <p:nvPr/>
        </p:nvSpPr>
        <p:spPr>
          <a:xfrm>
            <a:off x="4663440" y="3931920"/>
            <a:ext cx="1874520" cy="2011680"/>
          </a:xfrm>
          <a:prstGeom prst="roundRect">
            <a:avLst>
              <a:gd name="adj" fmla="val 3902"/>
            </a:avLst>
          </a:prstGeom>
          <a:solidFill>
            <a:srgbClr val="F4F1EB"/>
          </a:solidFill>
          <a:ln/>
        </p:spPr>
        <p:txBody>
          <a:bodyPr/>
          <a:p/>
        </p:txBody>
      </p:sp>
      <p:sp>
        <p:nvSpPr>
          <p:cNvPr id="16" name="Text 14"/>
          <p:cNvSpPr txBox="1"/>
          <p:nvPr/>
        </p:nvSpPr>
        <p:spPr>
          <a:xfrm>
            <a:off x="4846320" y="4096512"/>
            <a:ext cx="1508760" cy="274320"/>
          </a:xfrm>
          <a:prstGeom prst="rect">
            <a:avLst/>
          </a:prstGeom>
          <a:noFill/>
          <a:ln/>
        </p:spPr>
        <p:txBody>
          <a:bodyPr wrap="square" lIns="0" tIns="0" rIns="0" bIns="0" rtlCol="0" anchor="t"/>
          <a:lstStyle/>
          <a:p>
            <a:pPr indent="0" marL="0">
              <a:buNone/>
            </a:pPr>
            <a:r>
              <a:rPr lang="en-US" sz="1250" b="1" dirty="0">
                <a:solidFill>
                  <a:srgbClr val="1A1A2E"/>
                </a:solidFill>
                <a:latin typeface="Calibri" pitchFamily="34" charset="0"/>
                <a:ea typeface="Calibri" pitchFamily="34" charset="-122"/>
                <a:cs typeface="Calibri" pitchFamily="34" charset="-120"/>
              </a:rPr>
              <a:t>Od dodávateľov</a:t>
            </a:r>
            <a:endParaRPr lang="en-US" sz="1250" dirty="0"/>
          </a:p>
        </p:txBody>
      </p:sp>
      <p:sp>
        <p:nvSpPr>
          <p:cNvPr id="17" name="Text 15"/>
          <p:cNvSpPr txBox="1"/>
          <p:nvPr/>
        </p:nvSpPr>
        <p:spPr>
          <a:xfrm>
            <a:off x="4846320" y="4526280"/>
            <a:ext cx="1508760" cy="640080"/>
          </a:xfrm>
          <a:prstGeom prst="rect">
            <a:avLst/>
          </a:prstGeom>
          <a:noFill/>
          <a:ln/>
        </p:spPr>
        <p:txBody>
          <a:bodyPr wrap="square" lIns="0" tIns="0" rIns="0" bIns="0" rtlCol="0" anchor="t"/>
          <a:lstStyle/>
          <a:p>
            <a:pPr indent="0" marL="0">
              <a:buNone/>
            </a:pPr>
            <a:r>
              <a:rPr lang="en-US" sz="3400" b="1" dirty="0">
                <a:solidFill>
                  <a:srgbClr val="8C6D3F"/>
                </a:solidFill>
                <a:latin typeface="Georgia" pitchFamily="34" charset="0"/>
                <a:ea typeface="Georgia" pitchFamily="34" charset="-122"/>
                <a:cs typeface="Georgia" pitchFamily="34" charset="-120"/>
              </a:rPr>
              <a:t>VŽDY</a:t>
            </a:r>
            <a:endParaRPr lang="en-US" sz="3400" dirty="0"/>
          </a:p>
        </p:txBody>
      </p:sp>
      <p:sp>
        <p:nvSpPr>
          <p:cNvPr id="18" name="Text 16"/>
          <p:cNvSpPr txBox="1"/>
          <p:nvPr/>
        </p:nvSpPr>
        <p:spPr>
          <a:xfrm>
            <a:off x="4846320" y="5303520"/>
            <a:ext cx="1508760" cy="502920"/>
          </a:xfrm>
          <a:prstGeom prst="rect">
            <a:avLst/>
          </a:prstGeom>
          <a:noFill/>
          <a:ln/>
        </p:spPr>
        <p:txBody>
          <a:bodyPr wrap="square" lIns="0" tIns="0" rIns="0" bIns="0" rtlCol="0" anchor="t"/>
          <a:lstStyle/>
          <a:p>
            <a:pPr indent="0" marL="0">
              <a:buNone/>
            </a:pPr>
            <a:r>
              <a:rPr lang="en-US" sz="1250" dirty="0">
                <a:solidFill>
                  <a:srgbClr val="3A3A4A"/>
                </a:solidFill>
                <a:latin typeface="Calibri" pitchFamily="34" charset="0"/>
                <a:ea typeface="Calibri" pitchFamily="34" charset="-122"/>
                <a:cs typeface="Calibri" pitchFamily="34" charset="-120"/>
              </a:rPr>
              <a:t>musíte vedieť prijať (aj neplatiteľ)</a:t>
            </a:r>
            <a:endParaRPr lang="en-US" sz="1250" dirty="0"/>
          </a:p>
        </p:txBody>
      </p:sp>
      <p:sp>
        <p:nvSpPr>
          <p:cNvPr id="19" name="Shape 17"/>
          <p:cNvSpPr/>
          <p:nvPr/>
        </p:nvSpPr>
        <p:spPr>
          <a:xfrm>
            <a:off x="6949440" y="1481328"/>
            <a:ext cx="4693615" cy="3063240"/>
          </a:xfrm>
          <a:prstGeom prst="roundRect">
            <a:avLst>
              <a:gd name="adj" fmla="val 2388"/>
            </a:avLst>
          </a:prstGeom>
          <a:solidFill>
            <a:srgbClr val="F4F1EB"/>
          </a:solidFill>
          <a:ln/>
        </p:spPr>
        <p:txBody>
          <a:bodyPr/>
          <a:p/>
        </p:txBody>
      </p:sp>
      <p:sp>
        <p:nvSpPr>
          <p:cNvPr id="20" name="Text 18"/>
          <p:cNvSpPr txBox="1"/>
          <p:nvPr/>
        </p:nvSpPr>
        <p:spPr>
          <a:xfrm>
            <a:off x="7223760" y="1618488"/>
            <a:ext cx="4144975" cy="320040"/>
          </a:xfrm>
          <a:prstGeom prst="rect">
            <a:avLst/>
          </a:prstGeom>
          <a:noFill/>
          <a:ln/>
        </p:spPr>
        <p:txBody>
          <a:bodyPr wrap="square" lIns="0" tIns="0" rIns="0" bIns="0" rtlCol="0" anchor="t"/>
          <a:lstStyle/>
          <a:p>
            <a:pPr indent="0" marL="0">
              <a:buNone/>
            </a:pPr>
            <a:r>
              <a:rPr lang="en-US" sz="1600" b="1" dirty="0">
                <a:solidFill>
                  <a:srgbClr val="1A1A2E"/>
                </a:solidFill>
                <a:latin typeface="Georgia" pitchFamily="34" charset="0"/>
                <a:ea typeface="Georgia" pitchFamily="34" charset="-122"/>
                <a:cs typeface="Georgia" pitchFamily="34" charset="-120"/>
              </a:rPr>
              <a:t>Harmonogram</a:t>
            </a:r>
            <a:endParaRPr lang="en-US" sz="1600" dirty="0"/>
          </a:p>
        </p:txBody>
      </p:sp>
      <p:sp>
        <p:nvSpPr>
          <p:cNvPr id="21" name="Shape 19"/>
          <p:cNvSpPr/>
          <p:nvPr/>
        </p:nvSpPr>
        <p:spPr>
          <a:xfrm>
            <a:off x="7333488" y="2148840"/>
            <a:ext cx="0" cy="2148840"/>
          </a:xfrm>
          <a:prstGeom prst="line">
            <a:avLst/>
          </a:prstGeom>
          <a:noFill/>
          <a:ln w="19050">
            <a:solidFill>
              <a:srgbClr val="C4A574"/>
            </a:solidFill>
            <a:prstDash val="solid"/>
          </a:ln>
        </p:spPr>
        <p:txBody>
          <a:bodyPr/>
          <a:p/>
        </p:txBody>
      </p:sp>
      <p:sp>
        <p:nvSpPr>
          <p:cNvPr id="22" name="Shape 20"/>
          <p:cNvSpPr/>
          <p:nvPr/>
        </p:nvSpPr>
        <p:spPr>
          <a:xfrm>
            <a:off x="7260336" y="2130552"/>
            <a:ext cx="146304" cy="146304"/>
          </a:xfrm>
          <a:prstGeom prst="ellipse">
            <a:avLst/>
          </a:prstGeom>
          <a:solidFill>
            <a:srgbClr val="1A1A2E"/>
          </a:solidFill>
          <a:ln/>
        </p:spPr>
        <p:txBody>
          <a:bodyPr/>
          <a:p/>
        </p:txBody>
      </p:sp>
      <p:sp>
        <p:nvSpPr>
          <p:cNvPr id="23" name="Text 21"/>
          <p:cNvSpPr txBox="1"/>
          <p:nvPr/>
        </p:nvSpPr>
        <p:spPr>
          <a:xfrm>
            <a:off x="7589520" y="2057400"/>
            <a:ext cx="1325880" cy="292608"/>
          </a:xfrm>
          <a:prstGeom prst="rect">
            <a:avLst/>
          </a:prstGeom>
          <a:noFill/>
          <a:ln/>
        </p:spPr>
        <p:txBody>
          <a:bodyPr wrap="square" lIns="0" tIns="0" rIns="0" bIns="0" rtlCol="0" anchor="t"/>
          <a:lstStyle/>
          <a:p>
            <a:pPr indent="0" marL="0">
              <a:buNone/>
            </a:pPr>
            <a:r>
              <a:rPr lang="en-US" sz="1300" b="1" dirty="0">
                <a:solidFill>
                  <a:srgbClr val="8C6D3F"/>
                </a:solidFill>
                <a:latin typeface="Calibri" pitchFamily="34" charset="0"/>
                <a:ea typeface="Calibri" pitchFamily="34" charset="-122"/>
                <a:cs typeface="Calibri" pitchFamily="34" charset="-120"/>
              </a:rPr>
              <a:t>15. 12. 2026</a:t>
            </a:r>
            <a:endParaRPr lang="en-US" sz="1300" dirty="0"/>
          </a:p>
        </p:txBody>
      </p:sp>
      <p:sp>
        <p:nvSpPr>
          <p:cNvPr id="24" name="Text 22"/>
          <p:cNvSpPr txBox="1"/>
          <p:nvPr/>
        </p:nvSpPr>
        <p:spPr>
          <a:xfrm>
            <a:off x="8915400" y="2057400"/>
            <a:ext cx="2499055" cy="548640"/>
          </a:xfrm>
          <a:prstGeom prst="rect">
            <a:avLst/>
          </a:prstGeom>
          <a:noFill/>
          <a:ln/>
        </p:spPr>
        <p:txBody>
          <a:bodyPr wrap="square" lIns="0" tIns="0" rIns="0" bIns="0" rtlCol="0" anchor="t"/>
          <a:lstStyle/>
          <a:p>
            <a:pPr indent="0" marL="0">
              <a:buNone/>
            </a:pPr>
            <a:r>
              <a:rPr lang="en-US" sz="1250" dirty="0">
                <a:solidFill>
                  <a:srgbClr val="1A1A2E"/>
                </a:solidFill>
                <a:latin typeface="Calibri" pitchFamily="34" charset="0"/>
                <a:ea typeface="Calibri" pitchFamily="34" charset="-122"/>
                <a:cs typeface="Calibri" pitchFamily="34" charset="-120"/>
              </a:rPr>
              <a:t>poštár bez overenia FR SR je 1. 1. vymazaný</a:t>
            </a:r>
            <a:endParaRPr lang="en-US" sz="1250" dirty="0"/>
          </a:p>
        </p:txBody>
      </p:sp>
      <p:sp>
        <p:nvSpPr>
          <p:cNvPr id="25" name="Shape 23"/>
          <p:cNvSpPr/>
          <p:nvPr/>
        </p:nvSpPr>
        <p:spPr>
          <a:xfrm>
            <a:off x="7260336" y="2734056"/>
            <a:ext cx="146304" cy="146304"/>
          </a:xfrm>
          <a:prstGeom prst="ellipse">
            <a:avLst/>
          </a:prstGeom>
          <a:solidFill>
            <a:srgbClr val="C4A574"/>
          </a:solidFill>
          <a:ln/>
        </p:spPr>
        <p:txBody>
          <a:bodyPr/>
          <a:p/>
        </p:txBody>
      </p:sp>
      <p:sp>
        <p:nvSpPr>
          <p:cNvPr id="26" name="Text 24"/>
          <p:cNvSpPr txBox="1"/>
          <p:nvPr/>
        </p:nvSpPr>
        <p:spPr>
          <a:xfrm>
            <a:off x="7589520" y="2660904"/>
            <a:ext cx="1325880" cy="292608"/>
          </a:xfrm>
          <a:prstGeom prst="rect">
            <a:avLst/>
          </a:prstGeom>
          <a:noFill/>
          <a:ln/>
        </p:spPr>
        <p:txBody>
          <a:bodyPr wrap="square" lIns="0" tIns="0" rIns="0" bIns="0" rtlCol="0" anchor="t"/>
          <a:lstStyle/>
          <a:p>
            <a:pPr indent="0" marL="0">
              <a:buNone/>
            </a:pPr>
            <a:r>
              <a:rPr lang="en-US" sz="1300" b="1" dirty="0">
                <a:solidFill>
                  <a:srgbClr val="8C6D3F"/>
                </a:solidFill>
                <a:latin typeface="Calibri" pitchFamily="34" charset="0"/>
                <a:ea typeface="Calibri" pitchFamily="34" charset="-122"/>
                <a:cs typeface="Calibri" pitchFamily="34" charset="-120"/>
              </a:rPr>
              <a:t>1. 1. 2027</a:t>
            </a:r>
            <a:endParaRPr lang="en-US" sz="1300" dirty="0"/>
          </a:p>
        </p:txBody>
      </p:sp>
      <p:sp>
        <p:nvSpPr>
          <p:cNvPr id="27" name="Text 25"/>
          <p:cNvSpPr txBox="1"/>
          <p:nvPr/>
        </p:nvSpPr>
        <p:spPr>
          <a:xfrm>
            <a:off x="8915400" y="2660904"/>
            <a:ext cx="2499055" cy="548640"/>
          </a:xfrm>
          <a:prstGeom prst="rect">
            <a:avLst/>
          </a:prstGeom>
          <a:noFill/>
          <a:ln/>
        </p:spPr>
        <p:txBody>
          <a:bodyPr wrap="square" lIns="0" tIns="0" rIns="0" bIns="0" rtlCol="0" anchor="t"/>
          <a:lstStyle/>
          <a:p>
            <a:pPr indent="0" marL="0">
              <a:buNone/>
            </a:pPr>
            <a:r>
              <a:rPr lang="en-US" sz="1250" dirty="0">
                <a:solidFill>
                  <a:srgbClr val="1A1A2E"/>
                </a:solidFill>
                <a:latin typeface="Calibri" pitchFamily="34" charset="0"/>
                <a:ea typeface="Calibri" pitchFamily="34" charset="-122"/>
                <a:cs typeface="Calibri" pitchFamily="34" charset="-120"/>
              </a:rPr>
              <a:t>vystavovať, prijímať a oznamovať (B2B/B2G)</a:t>
            </a:r>
            <a:endParaRPr lang="en-US" sz="1250" dirty="0"/>
          </a:p>
        </p:txBody>
      </p:sp>
      <p:sp>
        <p:nvSpPr>
          <p:cNvPr id="28" name="Shape 26"/>
          <p:cNvSpPr/>
          <p:nvPr/>
        </p:nvSpPr>
        <p:spPr>
          <a:xfrm>
            <a:off x="7260336" y="3337560"/>
            <a:ext cx="146304" cy="146304"/>
          </a:xfrm>
          <a:prstGeom prst="ellipse">
            <a:avLst/>
          </a:prstGeom>
          <a:solidFill>
            <a:srgbClr val="1A1A2E"/>
          </a:solidFill>
          <a:ln/>
        </p:spPr>
        <p:txBody>
          <a:bodyPr/>
          <a:p/>
        </p:txBody>
      </p:sp>
      <p:sp>
        <p:nvSpPr>
          <p:cNvPr id="29" name="Text 27"/>
          <p:cNvSpPr txBox="1"/>
          <p:nvPr/>
        </p:nvSpPr>
        <p:spPr>
          <a:xfrm>
            <a:off x="7589520" y="3264408"/>
            <a:ext cx="1325880" cy="292608"/>
          </a:xfrm>
          <a:prstGeom prst="rect">
            <a:avLst/>
          </a:prstGeom>
          <a:noFill/>
          <a:ln/>
        </p:spPr>
        <p:txBody>
          <a:bodyPr wrap="square" lIns="0" tIns="0" rIns="0" bIns="0" rtlCol="0" anchor="t"/>
          <a:lstStyle/>
          <a:p>
            <a:pPr indent="0" marL="0">
              <a:buNone/>
            </a:pPr>
            <a:r>
              <a:rPr lang="en-US" sz="1300" b="1" dirty="0">
                <a:solidFill>
                  <a:srgbClr val="8C6D3F"/>
                </a:solidFill>
                <a:latin typeface="Calibri" pitchFamily="34" charset="0"/>
                <a:ea typeface="Calibri" pitchFamily="34" charset="-122"/>
                <a:cs typeface="Calibri" pitchFamily="34" charset="-120"/>
              </a:rPr>
              <a:t>1. 7. 2027</a:t>
            </a:r>
            <a:endParaRPr lang="en-US" sz="1300" dirty="0"/>
          </a:p>
        </p:txBody>
      </p:sp>
      <p:sp>
        <p:nvSpPr>
          <p:cNvPr id="30" name="Text 28"/>
          <p:cNvSpPr txBox="1"/>
          <p:nvPr/>
        </p:nvSpPr>
        <p:spPr>
          <a:xfrm>
            <a:off x="8915400" y="3264408"/>
            <a:ext cx="2499055" cy="548640"/>
          </a:xfrm>
          <a:prstGeom prst="rect">
            <a:avLst/>
          </a:prstGeom>
          <a:noFill/>
          <a:ln/>
        </p:spPr>
        <p:txBody>
          <a:bodyPr wrap="square" lIns="0" tIns="0" rIns="0" bIns="0" rtlCol="0" anchor="t"/>
          <a:lstStyle/>
          <a:p>
            <a:pPr indent="0" marL="0">
              <a:buNone/>
            </a:pPr>
            <a:r>
              <a:rPr lang="en-US" sz="1250" dirty="0">
                <a:solidFill>
                  <a:srgbClr val="1A1A2E"/>
                </a:solidFill>
                <a:latin typeface="Calibri" pitchFamily="34" charset="0"/>
                <a:ea typeface="Calibri" pitchFamily="34" charset="-122"/>
                <a:cs typeface="Calibri" pitchFamily="34" charset="-120"/>
              </a:rPr>
              <a:t>povinná certifikovaná doručovacia služba</a:t>
            </a:r>
            <a:endParaRPr lang="en-US" sz="1250" dirty="0"/>
          </a:p>
        </p:txBody>
      </p:sp>
      <p:sp>
        <p:nvSpPr>
          <p:cNvPr id="31" name="Shape 29"/>
          <p:cNvSpPr/>
          <p:nvPr/>
        </p:nvSpPr>
        <p:spPr>
          <a:xfrm>
            <a:off x="7260336" y="3941064"/>
            <a:ext cx="146304" cy="146304"/>
          </a:xfrm>
          <a:prstGeom prst="ellipse">
            <a:avLst/>
          </a:prstGeom>
          <a:solidFill>
            <a:srgbClr val="1A1A2E"/>
          </a:solidFill>
          <a:ln/>
        </p:spPr>
        <p:txBody>
          <a:bodyPr/>
          <a:p/>
        </p:txBody>
      </p:sp>
      <p:sp>
        <p:nvSpPr>
          <p:cNvPr id="32" name="Text 30"/>
          <p:cNvSpPr txBox="1"/>
          <p:nvPr/>
        </p:nvSpPr>
        <p:spPr>
          <a:xfrm>
            <a:off x="7589520" y="3867912"/>
            <a:ext cx="1325880" cy="292608"/>
          </a:xfrm>
          <a:prstGeom prst="rect">
            <a:avLst/>
          </a:prstGeom>
          <a:noFill/>
          <a:ln/>
        </p:spPr>
        <p:txBody>
          <a:bodyPr wrap="square" lIns="0" tIns="0" rIns="0" bIns="0" rtlCol="0" anchor="t"/>
          <a:lstStyle/>
          <a:p>
            <a:pPr indent="0" marL="0">
              <a:buNone/>
            </a:pPr>
            <a:r>
              <a:rPr lang="en-US" sz="1300" b="1" dirty="0">
                <a:solidFill>
                  <a:srgbClr val="8C6D3F"/>
                </a:solidFill>
                <a:latin typeface="Calibri" pitchFamily="34" charset="0"/>
                <a:ea typeface="Calibri" pitchFamily="34" charset="-122"/>
                <a:cs typeface="Calibri" pitchFamily="34" charset="-120"/>
              </a:rPr>
              <a:t>1. 7. 2030</a:t>
            </a:r>
            <a:endParaRPr lang="en-US" sz="1300" dirty="0"/>
          </a:p>
        </p:txBody>
      </p:sp>
      <p:sp>
        <p:nvSpPr>
          <p:cNvPr id="33" name="Text 31"/>
          <p:cNvSpPr txBox="1"/>
          <p:nvPr/>
        </p:nvSpPr>
        <p:spPr>
          <a:xfrm>
            <a:off x="8915400" y="3867912"/>
            <a:ext cx="2499055" cy="548640"/>
          </a:xfrm>
          <a:prstGeom prst="rect">
            <a:avLst/>
          </a:prstGeom>
          <a:noFill/>
          <a:ln/>
        </p:spPr>
        <p:txBody>
          <a:bodyPr wrap="square" lIns="0" tIns="0" rIns="0" bIns="0" rtlCol="0" anchor="t"/>
          <a:lstStyle/>
          <a:p>
            <a:pPr indent="0" marL="0">
              <a:buNone/>
            </a:pPr>
            <a:r>
              <a:rPr lang="en-US" sz="1250" dirty="0">
                <a:solidFill>
                  <a:srgbClr val="1A1A2E"/>
                </a:solidFill>
                <a:latin typeface="Calibri" pitchFamily="34" charset="0"/>
                <a:ea typeface="Calibri" pitchFamily="34" charset="-122"/>
                <a:cs typeface="Calibri" pitchFamily="34" charset="-120"/>
              </a:rPr>
              <a:t>všetci vrátane neplatiteľov a cezhraničných; zaniká KV</a:t>
            </a:r>
            <a:endParaRPr lang="en-US" sz="1250" dirty="0"/>
          </a:p>
        </p:txBody>
      </p:sp>
      <p:sp>
        <p:nvSpPr>
          <p:cNvPr id="34" name="Shape 32"/>
          <p:cNvSpPr/>
          <p:nvPr/>
        </p:nvSpPr>
        <p:spPr>
          <a:xfrm>
            <a:off x="6949440" y="4709160"/>
            <a:ext cx="3276295" cy="1234440"/>
          </a:xfrm>
          <a:prstGeom prst="roundRect">
            <a:avLst>
              <a:gd name="adj" fmla="val 5926"/>
            </a:avLst>
          </a:prstGeom>
          <a:solidFill>
            <a:srgbClr val="1A1A2E"/>
          </a:solidFill>
          <a:ln/>
        </p:spPr>
        <p:txBody>
          <a:bodyPr/>
          <a:p/>
        </p:txBody>
      </p:sp>
      <p:sp>
        <p:nvSpPr>
          <p:cNvPr id="35" name="Text 33"/>
          <p:cNvSpPr txBox="1"/>
          <p:nvPr/>
        </p:nvSpPr>
        <p:spPr>
          <a:xfrm>
            <a:off x="7223760" y="4818888"/>
            <a:ext cx="1828800" cy="228600"/>
          </a:xfrm>
          <a:prstGeom prst="rect">
            <a:avLst/>
          </a:prstGeom>
          <a:noFill/>
          <a:ln/>
        </p:spPr>
        <p:txBody>
          <a:bodyPr wrap="square" lIns="0" tIns="0" rIns="0" bIns="0" rtlCol="0" anchor="t"/>
          <a:lstStyle/>
          <a:p>
            <a:pPr indent="0" marL="0">
              <a:buNone/>
            </a:pPr>
            <a:r>
              <a:rPr lang="en-US" sz="1100" b="1" spc="100" kern="0" dirty="0">
                <a:solidFill>
                  <a:srgbClr val="C4A574"/>
                </a:solidFill>
                <a:latin typeface="Calibri" pitchFamily="34" charset="0"/>
                <a:ea typeface="Calibri" pitchFamily="34" charset="-122"/>
                <a:cs typeface="Calibri" pitchFamily="34" charset="-120"/>
              </a:rPr>
              <a:t>SANKCIE</a:t>
            </a:r>
            <a:endParaRPr lang="en-US" sz="1100" dirty="0"/>
          </a:p>
        </p:txBody>
      </p:sp>
      <p:sp>
        <p:nvSpPr>
          <p:cNvPr id="36" name="Text 34"/>
          <p:cNvSpPr txBox="1"/>
          <p:nvPr/>
        </p:nvSpPr>
        <p:spPr>
          <a:xfrm>
            <a:off x="7223760" y="5029200"/>
            <a:ext cx="2773375" cy="566928"/>
          </a:xfrm>
          <a:prstGeom prst="rect">
            <a:avLst/>
          </a:prstGeom>
          <a:noFill/>
          <a:ln/>
        </p:spPr>
        <p:txBody>
          <a:bodyPr wrap="square" lIns="0" tIns="0" rIns="0" bIns="0" rtlCol="0" anchor="t"/>
          <a:lstStyle/>
          <a:p>
            <a:pPr indent="0" marL="0">
              <a:buNone/>
            </a:pPr>
            <a:r>
              <a:rPr lang="en-US" sz="2200" b="1" dirty="0">
                <a:solidFill>
                  <a:srgbClr val="FFFFFF"/>
                </a:solidFill>
                <a:latin typeface="Georgia" pitchFamily="34" charset="0"/>
                <a:ea typeface="Georgia" pitchFamily="34" charset="-122"/>
                <a:cs typeface="Georgia" pitchFamily="34" charset="-120"/>
              </a:rPr>
              <a:t>do 10 000 €</a:t>
            </a:r>
            <a:endParaRPr lang="en-US" sz="2200" dirty="0"/>
          </a:p>
          <a:p>
            <a:pPr indent="0" marL="0">
              <a:buNone/>
            </a:pPr>
            <a:r>
              <a:rPr lang="en-US" sz="1250" dirty="0">
                <a:solidFill>
                  <a:srgbClr val="D9D4C7"/>
                </a:solidFill>
                <a:latin typeface="Calibri" pitchFamily="34" charset="0"/>
                <a:ea typeface="Calibri" pitchFamily="34" charset="-122"/>
                <a:cs typeface="Calibri" pitchFamily="34" charset="-120"/>
              </a:rPr>
              <a:t>pri opakovaní do 100 000 €</a:t>
            </a:r>
            <a:endParaRPr lang="en-US" sz="2200" dirty="0"/>
          </a:p>
        </p:txBody>
      </p:sp>
      <p:sp>
        <p:nvSpPr>
          <p:cNvPr id="37" name="Text 35"/>
          <p:cNvSpPr txBox="1"/>
          <p:nvPr/>
        </p:nvSpPr>
        <p:spPr>
          <a:xfrm>
            <a:off x="7223760" y="5641848"/>
            <a:ext cx="2773375" cy="228600"/>
          </a:xfrm>
          <a:prstGeom prst="rect">
            <a:avLst/>
          </a:prstGeom>
          <a:noFill/>
          <a:ln/>
        </p:spPr>
        <p:txBody>
          <a:bodyPr wrap="square" lIns="0" tIns="0" rIns="0" bIns="0" rtlCol="0" anchor="t"/>
          <a:lstStyle/>
          <a:p>
            <a:pPr indent="0" marL="0">
              <a:buNone/>
            </a:pPr>
            <a:r>
              <a:rPr lang="en-US" sz="1150" dirty="0">
                <a:solidFill>
                  <a:srgbClr val="C4A574"/>
                </a:solidFill>
                <a:latin typeface="Calibri" pitchFamily="34" charset="0"/>
                <a:ea typeface="Calibri" pitchFamily="34" charset="-122"/>
                <a:cs typeface="Calibri" pitchFamily="34" charset="-120"/>
              </a:rPr>
              <a:t>14:40 prax u ISP – Július Rebeťák, ALFEUS</a:t>
            </a:r>
            <a:endParaRPr lang="en-US" sz="1150" dirty="0"/>
          </a:p>
        </p:txBody>
      </p:sp>
      <p:sp>
        <p:nvSpPr>
          <p:cNvPr id="38" name="Shape 36"/>
          <p:cNvSpPr/>
          <p:nvPr/>
        </p:nvSpPr>
        <p:spPr>
          <a:xfrm>
            <a:off x="10408615" y="4709160"/>
            <a:ext cx="1234440" cy="1234440"/>
          </a:xfrm>
          <a:prstGeom prst="roundRect">
            <a:avLst>
              <a:gd name="adj" fmla="val 5926"/>
            </a:avLst>
          </a:prstGeom>
          <a:solidFill>
            <a:srgbClr val="FFFFFF"/>
          </a:solidFill>
          <a:ln w="9525">
            <a:solidFill>
              <a:srgbClr val="DDD6C8"/>
            </a:solidFill>
            <a:prstDash val="solid"/>
          </a:ln>
        </p:spPr>
        <p:txBody>
          <a:bodyPr/>
          <a:p/>
        </p:txBody>
      </p:sp>
      <p:pic>
        <p:nvPicPr>
          <p:cNvPr id="39" name="Image 0" descr="preencoded.png">    </p:cNvPr>
          <p:cNvPicPr>
            <a:picLocks noChangeAspect="1"/>
          </p:cNvPicPr>
          <p:nvPr/>
        </p:nvPicPr>
        <p:blipFill>
          <a:blip r:embed="rId1"/>
          <a:stretch>
            <a:fillRect/>
          </a:stretch>
        </p:blipFill>
        <p:spPr>
          <a:xfrm>
            <a:off x="10500055" y="4800600"/>
            <a:ext cx="1051560" cy="1051560"/>
          </a:xfrm>
          <a:prstGeom prst="rect">
            <a:avLst/>
          </a:prstGeom>
        </p:spPr>
      </p:pic>
      <p:sp>
        <p:nvSpPr>
          <p:cNvPr id="40" name="Text 37"/>
          <p:cNvSpPr txBox="1"/>
          <p:nvPr/>
        </p:nvSpPr>
        <p:spPr>
          <a:xfrm>
            <a:off x="548640" y="6144768"/>
            <a:ext cx="11094415" cy="274320"/>
          </a:xfrm>
          <a:prstGeom prst="rect">
            <a:avLst/>
          </a:prstGeom>
          <a:noFill/>
          <a:ln/>
        </p:spPr>
        <p:txBody>
          <a:bodyPr wrap="square" lIns="0" tIns="0" rIns="0" bIns="0" rtlCol="0" anchor="t"/>
          <a:lstStyle/>
          <a:p>
            <a:pPr indent="0" marL="0">
              <a:buNone/>
            </a:pPr>
            <a:r>
              <a:rPr lang="en-US" sz="900" dirty="0">
                <a:solidFill>
                  <a:srgbClr val="6B6B78"/>
                </a:solidFill>
                <a:latin typeface="Calibri" pitchFamily="34" charset="0"/>
                <a:ea typeface="Calibri" pitchFamily="34" charset="-122"/>
                <a:cs typeface="Calibri" pitchFamily="34" charset="-120"/>
              </a:rPr>
              <a:t>Zdroje: § 76a, § 85o zákona o DPH v znení zákona č. 385/2025 Z. z.; FR SR – informácie 1/DPH/2026/I a 7/DPH/2025/I; QR: aksamec.sk/e-faktura-povinnost-2027</a:t>
            </a:r>
            <a:endParaRPr lang="en-US" sz="900" dirty="0"/>
          </a:p>
        </p:txBody>
      </p:sp>
      <p:sp>
        <p:nvSpPr>
          <p:cNvPr id="41" name="Text 38"/>
          <p:cNvSpPr txBox="1"/>
          <p:nvPr/>
        </p:nvSpPr>
        <p:spPr>
          <a:xfrm>
            <a:off x="548640" y="6446520"/>
            <a:ext cx="7315200" cy="228600"/>
          </a:xfrm>
          <a:prstGeom prst="rect">
            <a:avLst/>
          </a:prstGeom>
          <a:noFill/>
          <a:ln/>
        </p:spPr>
        <p:txBody>
          <a:bodyPr wrap="square" lIns="0" tIns="0" rIns="0" bIns="0" rtlCol="0" anchor="t"/>
          <a:lstStyle/>
          <a:p>
            <a:pPr indent="0" marL="0">
              <a:buNone/>
            </a:pPr>
            <a:r>
              <a:rPr lang="en-US" sz="900" dirty="0">
                <a:solidFill>
                  <a:srgbClr val="6B6B78"/>
                </a:solidFill>
                <a:latin typeface="Calibri" pitchFamily="34" charset="0"/>
                <a:ea typeface="Calibri" pitchFamily="34" charset="-122"/>
                <a:cs typeface="Calibri" pitchFamily="34" charset="-120"/>
              </a:rPr>
              <a:t>Samec &amp; partners  ·  TESSHOW 2026  ·  Zmeny v podnikateľskom prostredí</a:t>
            </a:r>
            <a:endParaRPr lang="en-US" sz="900" dirty="0"/>
          </a:p>
        </p:txBody>
      </p:sp>
      <p:sp>
        <p:nvSpPr>
          <p:cNvPr id="42" name="Text 39"/>
          <p:cNvSpPr txBox="1"/>
          <p:nvPr/>
        </p:nvSpPr>
        <p:spPr>
          <a:xfrm>
            <a:off x="10728655" y="6446520"/>
            <a:ext cx="914400" cy="228600"/>
          </a:xfrm>
          <a:prstGeom prst="rect">
            <a:avLst/>
          </a:prstGeom>
          <a:noFill/>
          <a:ln/>
        </p:spPr>
        <p:txBody>
          <a:bodyPr wrap="square" lIns="0" tIns="0" rIns="0" bIns="0" rtlCol="0" anchor="t"/>
          <a:lstStyle/>
          <a:p>
            <a:pPr algn="r" indent="0" marL="0">
              <a:buNone/>
            </a:pPr>
            <a:r>
              <a:rPr lang="en-US" sz="900" dirty="0">
                <a:solidFill>
                  <a:srgbClr val="6B6B78"/>
                </a:solidFill>
                <a:latin typeface="Calibri" pitchFamily="34" charset="0"/>
                <a:ea typeface="Calibri" pitchFamily="34" charset="-122"/>
                <a:cs typeface="Calibri" pitchFamily="34" charset="-120"/>
              </a:rPr>
              <a:t>8 / 11</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47472"/>
            <a:ext cx="11094415" cy="274320"/>
          </a:xfrm>
          <a:prstGeom prst="rect">
            <a:avLst/>
          </a:prstGeom>
          <a:noFill/>
          <a:ln/>
        </p:spPr>
        <p:txBody>
          <a:bodyPr wrap="square" lIns="0" tIns="0" rIns="0" bIns="0" rtlCol="0" anchor="t"/>
          <a:lstStyle/>
          <a:p>
            <a:pPr indent="0" marL="0">
              <a:buNone/>
            </a:pPr>
            <a:r>
              <a:rPr lang="en-US" sz="1200" b="1" spc="100" kern="0" dirty="0">
                <a:solidFill>
                  <a:srgbClr val="8C6D3F"/>
                </a:solidFill>
                <a:latin typeface="Calibri" pitchFamily="34" charset="0"/>
                <a:ea typeface="Calibri" pitchFamily="34" charset="-122"/>
                <a:cs typeface="Calibri" pitchFamily="34" charset="-120"/>
              </a:rPr>
              <a:t>1. 1. 2027  ·  1. 7. 2027</a:t>
            </a:r>
            <a:endParaRPr lang="en-US" sz="1200" dirty="0"/>
          </a:p>
        </p:txBody>
      </p:sp>
      <p:sp>
        <p:nvSpPr>
          <p:cNvPr id="3" name="Text 1"/>
          <p:cNvSpPr txBox="1"/>
          <p:nvPr/>
        </p:nvSpPr>
        <p:spPr>
          <a:xfrm>
            <a:off x="548640" y="621792"/>
            <a:ext cx="11094415" cy="640080"/>
          </a:xfrm>
          <a:prstGeom prst="rect">
            <a:avLst/>
          </a:prstGeom>
          <a:noFill/>
          <a:ln/>
        </p:spPr>
        <p:txBody>
          <a:bodyPr wrap="square" lIns="0" tIns="0" rIns="0" bIns="0" rtlCol="0" anchor="t"/>
          <a:lstStyle/>
          <a:p>
            <a:pPr indent="0" marL="0">
              <a:buNone/>
            </a:pPr>
            <a:r>
              <a:rPr lang="en-US" sz="3000" b="1" dirty="0">
                <a:solidFill>
                  <a:srgbClr val="1A1A2E"/>
                </a:solidFill>
                <a:latin typeface="Georgia" pitchFamily="34" charset="0"/>
                <a:ea typeface="Georgia" pitchFamily="34" charset="-122"/>
                <a:cs typeface="Georgia" pitchFamily="34" charset="-120"/>
              </a:rPr>
              <a:t>Čo ešte príde v roku 2027</a:t>
            </a:r>
            <a:endParaRPr lang="en-US" sz="3000" dirty="0"/>
          </a:p>
        </p:txBody>
      </p:sp>
      <p:sp>
        <p:nvSpPr>
          <p:cNvPr id="4" name="Shape 2"/>
          <p:cNvSpPr/>
          <p:nvPr/>
        </p:nvSpPr>
        <p:spPr>
          <a:xfrm>
            <a:off x="548640" y="1463040"/>
            <a:ext cx="3515258" cy="3246120"/>
          </a:xfrm>
          <a:prstGeom prst="roundRect">
            <a:avLst>
              <a:gd name="adj" fmla="val 2254"/>
            </a:avLst>
          </a:prstGeom>
          <a:solidFill>
            <a:srgbClr val="F4F1EB"/>
          </a:solidFill>
          <a:ln/>
        </p:spPr>
        <p:txBody>
          <a:bodyPr/>
          <a:p/>
        </p:txBody>
      </p:sp>
      <p:sp>
        <p:nvSpPr>
          <p:cNvPr id="5" name="Shape 3"/>
          <p:cNvSpPr/>
          <p:nvPr/>
        </p:nvSpPr>
        <p:spPr>
          <a:xfrm>
            <a:off x="822960" y="1664208"/>
            <a:ext cx="1600200" cy="274320"/>
          </a:xfrm>
          <a:prstGeom prst="roundRect">
            <a:avLst>
              <a:gd name="adj" fmla="val 50000"/>
            </a:avLst>
          </a:prstGeom>
          <a:solidFill>
            <a:srgbClr val="A23B2A"/>
          </a:solidFill>
          <a:ln/>
        </p:spPr>
        <p:txBody>
          <a:bodyPr/>
          <a:p/>
        </p:txBody>
      </p:sp>
      <p:sp>
        <p:nvSpPr>
          <p:cNvPr id="6" name="Text 4"/>
          <p:cNvSpPr txBox="1"/>
          <p:nvPr/>
        </p:nvSpPr>
        <p:spPr>
          <a:xfrm>
            <a:off x="822960" y="1664208"/>
            <a:ext cx="1600200"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 1. 2027 ?</a:t>
            </a:r>
            <a:endParaRPr lang="en-US" sz="1100" dirty="0"/>
          </a:p>
        </p:txBody>
      </p:sp>
      <p:sp>
        <p:nvSpPr>
          <p:cNvPr id="7" name="Text 5"/>
          <p:cNvSpPr txBox="1"/>
          <p:nvPr/>
        </p:nvSpPr>
        <p:spPr>
          <a:xfrm>
            <a:off x="822960" y="2029968"/>
            <a:ext cx="2966618" cy="320040"/>
          </a:xfrm>
          <a:prstGeom prst="rect">
            <a:avLst/>
          </a:prstGeom>
          <a:noFill/>
          <a:ln/>
        </p:spPr>
        <p:txBody>
          <a:bodyPr wrap="square" lIns="0" tIns="0" rIns="0" bIns="0" rtlCol="0" anchor="t"/>
          <a:lstStyle/>
          <a:p>
            <a:pPr indent="0" marL="0">
              <a:buNone/>
            </a:pPr>
            <a:r>
              <a:rPr lang="en-US" sz="1700" b="1" dirty="0">
                <a:solidFill>
                  <a:srgbClr val="1A1A2E"/>
                </a:solidFill>
                <a:latin typeface="Georgia" pitchFamily="34" charset="0"/>
                <a:ea typeface="Georgia" pitchFamily="34" charset="-122"/>
                <a:cs typeface="Georgia" pitchFamily="34" charset="-120"/>
              </a:rPr>
              <a:t>Transakčná daň</a:t>
            </a:r>
            <a:endParaRPr lang="en-US" sz="1700" dirty="0"/>
          </a:p>
        </p:txBody>
      </p:sp>
      <p:sp>
        <p:nvSpPr>
          <p:cNvPr id="8" name="Text 6"/>
          <p:cNvSpPr txBox="1"/>
          <p:nvPr/>
        </p:nvSpPr>
        <p:spPr>
          <a:xfrm>
            <a:off x="822960" y="2359152"/>
            <a:ext cx="2966618" cy="548640"/>
          </a:xfrm>
          <a:prstGeom prst="rect">
            <a:avLst/>
          </a:prstGeom>
          <a:noFill/>
          <a:ln/>
        </p:spPr>
        <p:txBody>
          <a:bodyPr wrap="square" lIns="0" tIns="0" rIns="0" bIns="0" rtlCol="0" anchor="t"/>
          <a:lstStyle/>
          <a:p>
            <a:pPr indent="0" marL="0">
              <a:buNone/>
            </a:pPr>
            <a:r>
              <a:rPr lang="en-US" sz="3200" b="1" dirty="0">
                <a:solidFill>
                  <a:srgbClr val="8C6D3F"/>
                </a:solidFill>
                <a:latin typeface="Georgia" pitchFamily="34" charset="0"/>
                <a:ea typeface="Georgia" pitchFamily="34" charset="-122"/>
                <a:cs typeface="Georgia" pitchFamily="34" charset="-120"/>
              </a:rPr>
              <a:t>0,4 %</a:t>
            </a:r>
            <a:endParaRPr lang="en-US" sz="3200" dirty="0"/>
          </a:p>
        </p:txBody>
      </p:sp>
      <p:sp>
        <p:nvSpPr>
          <p:cNvPr id="9" name="Text 7"/>
          <p:cNvSpPr txBox="1"/>
          <p:nvPr/>
        </p:nvSpPr>
        <p:spPr>
          <a:xfrm>
            <a:off x="822960" y="2907792"/>
            <a:ext cx="2966618" cy="274320"/>
          </a:xfrm>
          <a:prstGeom prst="rect">
            <a:avLst/>
          </a:prstGeom>
          <a:noFill/>
          <a:ln/>
        </p:spPr>
        <p:txBody>
          <a:bodyPr wrap="square" lIns="0" tIns="0" rIns="0" bIns="0" rtlCol="0" anchor="t"/>
          <a:lstStyle/>
          <a:p>
            <a:pPr indent="0" marL="0">
              <a:buNone/>
            </a:pPr>
            <a:r>
              <a:rPr lang="en-US" sz="1200" b="1" dirty="0">
                <a:solidFill>
                  <a:srgbClr val="3A3A4A"/>
                </a:solidFill>
                <a:latin typeface="Calibri" pitchFamily="34" charset="0"/>
                <a:ea typeface="Calibri" pitchFamily="34" charset="-122"/>
                <a:cs typeface="Calibri" pitchFamily="34" charset="-120"/>
              </a:rPr>
              <a:t>max. 40 € / platba · 0,8 % hotovosť</a:t>
            </a:r>
            <a:endParaRPr lang="en-US" sz="1200" dirty="0"/>
          </a:p>
        </p:txBody>
      </p:sp>
      <p:sp>
        <p:nvSpPr>
          <p:cNvPr id="10" name="Text 8"/>
          <p:cNvSpPr txBox="1"/>
          <p:nvPr/>
        </p:nvSpPr>
        <p:spPr>
          <a:xfrm>
            <a:off x="822960" y="3246120"/>
            <a:ext cx="2966618" cy="1417320"/>
          </a:xfrm>
          <a:prstGeom prst="rect">
            <a:avLst/>
          </a:prstGeom>
          <a:noFill/>
          <a:ln/>
        </p:spPr>
        <p:txBody>
          <a:bodyPr wrap="square" lIns="0" tIns="0" rIns="0" bIns="0" rtlCol="0" anchor="t"/>
          <a:lstStyle/>
          <a:p>
            <a:pPr marL="152400" indent="-152400">
              <a:spcAft>
                <a:spcPts val="500"/>
              </a:spcAft>
              <a:buSzPct val="100000"/>
              <a:buChar char="•"/>
            </a:pPr>
            <a:r>
              <a:rPr lang="en-US" sz="1200" dirty="0">
                <a:solidFill>
                  <a:srgbClr val="1A1A2E"/>
                </a:solidFill>
                <a:latin typeface="Calibri" pitchFamily="34" charset="0"/>
                <a:ea typeface="Calibri" pitchFamily="34" charset="-122"/>
                <a:cs typeface="Calibri" pitchFamily="34" charset="-120"/>
              </a:rPr>
              <a:t>SZČO oslobodené od 2026, firmy platia ďalej</a:t>
            </a:r>
            <a:endParaRPr lang="en-US" sz="1200" dirty="0"/>
          </a:p>
          <a:p>
            <a:pPr marL="152400" indent="-152400">
              <a:spcAft>
                <a:spcPts val="500"/>
              </a:spcAft>
              <a:buSzPct val="100000"/>
              <a:buChar char="•"/>
            </a:pPr>
            <a:r>
              <a:rPr lang="en-US" sz="1200" b="1" dirty="0">
                <a:solidFill>
                  <a:srgbClr val="1A1A2E"/>
                </a:solidFill>
                <a:latin typeface="Calibri" pitchFamily="34" charset="0"/>
                <a:ea typeface="Calibri" pitchFamily="34" charset="-122"/>
                <a:cs typeface="Calibri" pitchFamily="34" charset="-120"/>
              </a:rPr>
              <a:t>24. 8.: </a:t>
            </a:r>
            <a:r>
              <a:rPr lang="en-US" sz="1200" dirty="0">
                <a:solidFill>
                  <a:srgbClr val="1A1A2E"/>
                </a:solidFill>
                <a:latin typeface="Calibri" pitchFamily="34" charset="0"/>
                <a:ea typeface="Calibri" pitchFamily="34" charset="-122"/>
                <a:cs typeface="Calibri" pitchFamily="34" charset="-120"/>
              </a:rPr>
              <a:t>vláda ohlásila zrušenie od 1. 1. 2027</a:t>
            </a:r>
            <a:endParaRPr lang="en-US" sz="1200" dirty="0"/>
          </a:p>
          <a:p>
            <a:pPr marL="152400" indent="-152400">
              <a:spcAft>
                <a:spcPts val="500"/>
              </a:spcAft>
              <a:buSzPct val="100000"/>
              <a:buChar char="•"/>
            </a:pPr>
            <a:r>
              <a:rPr lang="en-US" sz="1200" b="1" dirty="0">
                <a:solidFill>
                  <a:srgbClr val="1A1A2E"/>
                </a:solidFill>
                <a:latin typeface="Calibri" pitchFamily="34" charset="0"/>
                <a:ea typeface="Calibri" pitchFamily="34" charset="-122"/>
                <a:cs typeface="Calibri" pitchFamily="34" charset="-120"/>
              </a:rPr>
              <a:t>5. 9.: </a:t>
            </a:r>
            <a:r>
              <a:rPr lang="en-US" sz="1200" dirty="0">
                <a:solidFill>
                  <a:srgbClr val="1A1A2E"/>
                </a:solidFill>
                <a:latin typeface="Calibri" pitchFamily="34" charset="0"/>
                <a:ea typeface="Calibri" pitchFamily="34" charset="-122"/>
                <a:cs typeface="Calibri" pitchFamily="34" charset="-120"/>
              </a:rPr>
              <a:t>premiér chce zrušenie prehodnotiť</a:t>
            </a:r>
            <a:endParaRPr lang="en-US" sz="1200" dirty="0"/>
          </a:p>
          <a:p>
            <a:pPr marL="152400" indent="-152400">
              <a:spcAft>
                <a:spcPts val="500"/>
              </a:spcAft>
              <a:buSzPct val="100000"/>
              <a:buChar char="•"/>
            </a:pPr>
            <a:r>
              <a:rPr lang="en-US" sz="1200" b="1" dirty="0">
                <a:solidFill>
                  <a:srgbClr val="1A1A2E"/>
                </a:solidFill>
                <a:latin typeface="Calibri" pitchFamily="34" charset="0"/>
                <a:ea typeface="Calibri" pitchFamily="34" charset="-122"/>
                <a:cs typeface="Calibri" pitchFamily="34" charset="-120"/>
              </a:rPr>
              <a:t>stav k 16. 9.: </a:t>
            </a:r>
            <a:r>
              <a:rPr lang="en-US" sz="1200" dirty="0">
                <a:solidFill>
                  <a:srgbClr val="1A1A2E"/>
                </a:solidFill>
                <a:latin typeface="Calibri" pitchFamily="34" charset="0"/>
                <a:ea typeface="Calibri" pitchFamily="34" charset="-122"/>
                <a:cs typeface="Calibri" pitchFamily="34" charset="-120"/>
              </a:rPr>
              <a:t>novela neschválená – zákon č. 279/2024 Z. z. platí</a:t>
            </a:r>
            <a:endParaRPr lang="en-US" sz="1200" dirty="0"/>
          </a:p>
        </p:txBody>
      </p:sp>
      <p:sp>
        <p:nvSpPr>
          <p:cNvPr id="11" name="Shape 9"/>
          <p:cNvSpPr/>
          <p:nvPr/>
        </p:nvSpPr>
        <p:spPr>
          <a:xfrm>
            <a:off x="4338218" y="1463040"/>
            <a:ext cx="3515258" cy="3246120"/>
          </a:xfrm>
          <a:prstGeom prst="roundRect">
            <a:avLst>
              <a:gd name="adj" fmla="val 2254"/>
            </a:avLst>
          </a:prstGeom>
          <a:solidFill>
            <a:srgbClr val="F4F1EB"/>
          </a:solidFill>
          <a:ln/>
        </p:spPr>
        <p:txBody>
          <a:bodyPr/>
          <a:p/>
        </p:txBody>
      </p:sp>
      <p:sp>
        <p:nvSpPr>
          <p:cNvPr id="12" name="Shape 10"/>
          <p:cNvSpPr/>
          <p:nvPr/>
        </p:nvSpPr>
        <p:spPr>
          <a:xfrm>
            <a:off x="4612538" y="1664208"/>
            <a:ext cx="1600200" cy="274320"/>
          </a:xfrm>
          <a:prstGeom prst="roundRect">
            <a:avLst>
              <a:gd name="adj" fmla="val 50000"/>
            </a:avLst>
          </a:prstGeom>
          <a:solidFill>
            <a:srgbClr val="1A1A2E"/>
          </a:solidFill>
          <a:ln/>
        </p:spPr>
        <p:txBody>
          <a:bodyPr/>
          <a:p/>
        </p:txBody>
      </p:sp>
      <p:sp>
        <p:nvSpPr>
          <p:cNvPr id="13" name="Text 11"/>
          <p:cNvSpPr txBox="1"/>
          <p:nvPr/>
        </p:nvSpPr>
        <p:spPr>
          <a:xfrm>
            <a:off x="4612538" y="1664208"/>
            <a:ext cx="1600200"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1. 1. 2027</a:t>
            </a:r>
            <a:endParaRPr lang="en-US" sz="1100" dirty="0"/>
          </a:p>
        </p:txBody>
      </p:sp>
      <p:sp>
        <p:nvSpPr>
          <p:cNvPr id="14" name="Text 12"/>
          <p:cNvSpPr txBox="1"/>
          <p:nvPr/>
        </p:nvSpPr>
        <p:spPr>
          <a:xfrm>
            <a:off x="4612538" y="2029968"/>
            <a:ext cx="2966618" cy="320040"/>
          </a:xfrm>
          <a:prstGeom prst="rect">
            <a:avLst/>
          </a:prstGeom>
          <a:noFill/>
          <a:ln/>
        </p:spPr>
        <p:txBody>
          <a:bodyPr wrap="square" lIns="0" tIns="0" rIns="0" bIns="0" rtlCol="0" anchor="t"/>
          <a:lstStyle/>
          <a:p>
            <a:pPr indent="0" marL="0">
              <a:buNone/>
            </a:pPr>
            <a:r>
              <a:rPr lang="en-US" sz="1700" b="1" dirty="0">
                <a:solidFill>
                  <a:srgbClr val="1A1A2E"/>
                </a:solidFill>
                <a:latin typeface="Georgia" pitchFamily="34" charset="0"/>
                <a:ea typeface="Georgia" pitchFamily="34" charset="-122"/>
                <a:cs typeface="Georgia" pitchFamily="34" charset="-120"/>
              </a:rPr>
              <a:t>Minimálna mzda</a:t>
            </a:r>
            <a:endParaRPr lang="en-US" sz="1700" dirty="0"/>
          </a:p>
        </p:txBody>
      </p:sp>
      <p:sp>
        <p:nvSpPr>
          <p:cNvPr id="15" name="Text 13"/>
          <p:cNvSpPr txBox="1"/>
          <p:nvPr/>
        </p:nvSpPr>
        <p:spPr>
          <a:xfrm>
            <a:off x="4612538" y="2359152"/>
            <a:ext cx="2966618" cy="548640"/>
          </a:xfrm>
          <a:prstGeom prst="rect">
            <a:avLst/>
          </a:prstGeom>
          <a:noFill/>
          <a:ln/>
        </p:spPr>
        <p:txBody>
          <a:bodyPr wrap="square" lIns="0" tIns="0" rIns="0" bIns="0" rtlCol="0" anchor="t"/>
          <a:lstStyle/>
          <a:p>
            <a:pPr indent="0" marL="0">
              <a:buNone/>
            </a:pPr>
            <a:r>
              <a:rPr lang="en-US" sz="3200" b="1" dirty="0">
                <a:solidFill>
                  <a:srgbClr val="8C6D3F"/>
                </a:solidFill>
                <a:latin typeface="Georgia" pitchFamily="34" charset="0"/>
                <a:ea typeface="Georgia" pitchFamily="34" charset="-122"/>
                <a:cs typeface="Georgia" pitchFamily="34" charset="-120"/>
              </a:rPr>
              <a:t>972 €</a:t>
            </a:r>
            <a:endParaRPr lang="en-US" sz="3200" dirty="0"/>
          </a:p>
        </p:txBody>
      </p:sp>
      <p:sp>
        <p:nvSpPr>
          <p:cNvPr id="16" name="Text 14"/>
          <p:cNvSpPr txBox="1"/>
          <p:nvPr/>
        </p:nvSpPr>
        <p:spPr>
          <a:xfrm>
            <a:off x="4612538" y="2907792"/>
            <a:ext cx="2966618" cy="274320"/>
          </a:xfrm>
          <a:prstGeom prst="rect">
            <a:avLst/>
          </a:prstGeom>
          <a:noFill/>
          <a:ln/>
        </p:spPr>
        <p:txBody>
          <a:bodyPr wrap="square" lIns="0" tIns="0" rIns="0" bIns="0" rtlCol="0" anchor="t"/>
          <a:lstStyle/>
          <a:p>
            <a:pPr indent="0" marL="0">
              <a:buNone/>
            </a:pPr>
            <a:r>
              <a:rPr lang="en-US" sz="1200" b="1" dirty="0">
                <a:solidFill>
                  <a:srgbClr val="3A3A4A"/>
                </a:solidFill>
                <a:latin typeface="Calibri" pitchFamily="34" charset="0"/>
                <a:ea typeface="Calibri" pitchFamily="34" charset="-122"/>
                <a:cs typeface="Calibri" pitchFamily="34" charset="-120"/>
              </a:rPr>
              <a:t>+57 € (+6,2 %) oproti 915 €</a:t>
            </a:r>
            <a:endParaRPr lang="en-US" sz="1200" dirty="0"/>
          </a:p>
        </p:txBody>
      </p:sp>
      <p:sp>
        <p:nvSpPr>
          <p:cNvPr id="17" name="Text 15"/>
          <p:cNvSpPr txBox="1"/>
          <p:nvPr/>
        </p:nvSpPr>
        <p:spPr>
          <a:xfrm>
            <a:off x="4612538" y="3246120"/>
            <a:ext cx="2966618" cy="1417320"/>
          </a:xfrm>
          <a:prstGeom prst="rect">
            <a:avLst/>
          </a:prstGeom>
          <a:noFill/>
          <a:ln/>
        </p:spPr>
        <p:txBody>
          <a:bodyPr wrap="square" lIns="0" tIns="0" rIns="0" bIns="0" rtlCol="0" anchor="t"/>
          <a:lstStyle/>
          <a:p>
            <a:pPr marL="152400" indent="-152400">
              <a:spcAft>
                <a:spcPts val="500"/>
              </a:spcAft>
              <a:buSzPct val="100000"/>
              <a:buChar char="•"/>
            </a:pPr>
            <a:r>
              <a:rPr lang="en-US" sz="1200" dirty="0">
                <a:solidFill>
                  <a:srgbClr val="1A1A2E"/>
                </a:solidFill>
                <a:latin typeface="Calibri" pitchFamily="34" charset="0"/>
                <a:ea typeface="Calibri" pitchFamily="34" charset="-122"/>
                <a:cs typeface="Calibri" pitchFamily="34" charset="-120"/>
              </a:rPr>
              <a:t>hodinová 5,586 €; cena práce ~1 324 € / mes.</a:t>
            </a:r>
            <a:endParaRPr lang="en-US" sz="1200" dirty="0"/>
          </a:p>
          <a:p>
            <a:pPr marL="152400" indent="-152400">
              <a:spcAft>
                <a:spcPts val="500"/>
              </a:spcAft>
              <a:buSzPct val="100000"/>
              <a:buChar char="•"/>
            </a:pPr>
            <a:r>
              <a:rPr lang="en-US" sz="1200" dirty="0">
                <a:solidFill>
                  <a:srgbClr val="1A1A2E"/>
                </a:solidFill>
                <a:latin typeface="Calibri" pitchFamily="34" charset="0"/>
                <a:ea typeface="Calibri" pitchFamily="34" charset="-122"/>
                <a:cs typeface="Calibri" pitchFamily="34" charset="-120"/>
              </a:rPr>
              <a:t>rastú mzdové nároky (stupne 2–6)</a:t>
            </a:r>
            <a:endParaRPr lang="en-US" sz="1200" dirty="0"/>
          </a:p>
          <a:p>
            <a:pPr marL="152400" indent="-152400">
              <a:spcAft>
                <a:spcPts val="500"/>
              </a:spcAft>
              <a:buSzPct val="100000"/>
              <a:buChar char="•"/>
            </a:pPr>
            <a:r>
              <a:rPr lang="en-US" sz="1200" dirty="0">
                <a:solidFill>
                  <a:srgbClr val="1A1A2E"/>
                </a:solidFill>
                <a:latin typeface="Calibri" pitchFamily="34" charset="0"/>
                <a:ea typeface="Calibri" pitchFamily="34" charset="-122"/>
                <a:cs typeface="Calibri" pitchFamily="34" charset="-120"/>
              </a:rPr>
              <a:t>rastú príplatky za soboty, nedele a noc</a:t>
            </a:r>
            <a:endParaRPr lang="en-US" sz="1200" dirty="0"/>
          </a:p>
        </p:txBody>
      </p:sp>
      <p:sp>
        <p:nvSpPr>
          <p:cNvPr id="18" name="Shape 16"/>
          <p:cNvSpPr/>
          <p:nvPr/>
        </p:nvSpPr>
        <p:spPr>
          <a:xfrm>
            <a:off x="8127797" y="1463040"/>
            <a:ext cx="3515258" cy="3246120"/>
          </a:xfrm>
          <a:prstGeom prst="roundRect">
            <a:avLst>
              <a:gd name="adj" fmla="val 2254"/>
            </a:avLst>
          </a:prstGeom>
          <a:solidFill>
            <a:srgbClr val="F4F1EB"/>
          </a:solidFill>
          <a:ln/>
        </p:spPr>
        <p:txBody>
          <a:bodyPr/>
          <a:p/>
        </p:txBody>
      </p:sp>
      <p:sp>
        <p:nvSpPr>
          <p:cNvPr id="19" name="Shape 17"/>
          <p:cNvSpPr/>
          <p:nvPr/>
        </p:nvSpPr>
        <p:spPr>
          <a:xfrm>
            <a:off x="8402117" y="1664208"/>
            <a:ext cx="1600200" cy="274320"/>
          </a:xfrm>
          <a:prstGeom prst="roundRect">
            <a:avLst>
              <a:gd name="adj" fmla="val 50000"/>
            </a:avLst>
          </a:prstGeom>
          <a:solidFill>
            <a:srgbClr val="1A1A2E"/>
          </a:solidFill>
          <a:ln/>
        </p:spPr>
        <p:txBody>
          <a:bodyPr/>
          <a:p/>
        </p:txBody>
      </p:sp>
      <p:sp>
        <p:nvSpPr>
          <p:cNvPr id="20" name="Text 18"/>
          <p:cNvSpPr txBox="1"/>
          <p:nvPr/>
        </p:nvSpPr>
        <p:spPr>
          <a:xfrm>
            <a:off x="8402117" y="1664208"/>
            <a:ext cx="1600200"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do 15. 10. 2026</a:t>
            </a:r>
            <a:endParaRPr lang="en-US" sz="1100" dirty="0"/>
          </a:p>
        </p:txBody>
      </p:sp>
      <p:sp>
        <p:nvSpPr>
          <p:cNvPr id="21" name="Text 19"/>
          <p:cNvSpPr txBox="1"/>
          <p:nvPr/>
        </p:nvSpPr>
        <p:spPr>
          <a:xfrm>
            <a:off x="8402117" y="2029968"/>
            <a:ext cx="2966618" cy="320040"/>
          </a:xfrm>
          <a:prstGeom prst="rect">
            <a:avLst/>
          </a:prstGeom>
          <a:noFill/>
          <a:ln/>
        </p:spPr>
        <p:txBody>
          <a:bodyPr wrap="square" lIns="0" tIns="0" rIns="0" bIns="0" rtlCol="0" anchor="t"/>
          <a:lstStyle/>
          <a:p>
            <a:pPr indent="0" marL="0">
              <a:buNone/>
            </a:pPr>
            <a:r>
              <a:rPr lang="en-US" sz="1700" b="1" dirty="0">
                <a:solidFill>
                  <a:srgbClr val="1A1A2E"/>
                </a:solidFill>
                <a:latin typeface="Georgia" pitchFamily="34" charset="0"/>
                <a:ea typeface="Georgia" pitchFamily="34" charset="-122"/>
                <a:cs typeface="Georgia" pitchFamily="34" charset="-120"/>
              </a:rPr>
              <a:t>Rozpočet 2027</a:t>
            </a:r>
            <a:endParaRPr lang="en-US" sz="1700" dirty="0"/>
          </a:p>
        </p:txBody>
      </p:sp>
      <p:sp>
        <p:nvSpPr>
          <p:cNvPr id="22" name="Text 20"/>
          <p:cNvSpPr txBox="1"/>
          <p:nvPr/>
        </p:nvSpPr>
        <p:spPr>
          <a:xfrm>
            <a:off x="8402117" y="2359152"/>
            <a:ext cx="2966618" cy="548640"/>
          </a:xfrm>
          <a:prstGeom prst="rect">
            <a:avLst/>
          </a:prstGeom>
          <a:noFill/>
          <a:ln/>
        </p:spPr>
        <p:txBody>
          <a:bodyPr wrap="square" lIns="0" tIns="0" rIns="0" bIns="0" rtlCol="0" anchor="t"/>
          <a:lstStyle/>
          <a:p>
            <a:pPr indent="0" marL="0">
              <a:buNone/>
            </a:pPr>
            <a:r>
              <a:rPr lang="en-US" sz="3200" b="1" dirty="0">
                <a:solidFill>
                  <a:srgbClr val="8C6D3F"/>
                </a:solidFill>
                <a:latin typeface="Georgia" pitchFamily="34" charset="0"/>
                <a:ea typeface="Georgia" pitchFamily="34" charset="-122"/>
                <a:cs typeface="Georgia" pitchFamily="34" charset="-120"/>
              </a:rPr>
              <a:t>~500 mil. €</a:t>
            </a:r>
            <a:endParaRPr lang="en-US" sz="3200" dirty="0"/>
          </a:p>
        </p:txBody>
      </p:sp>
      <p:sp>
        <p:nvSpPr>
          <p:cNvPr id="23" name="Text 21"/>
          <p:cNvSpPr txBox="1"/>
          <p:nvPr/>
        </p:nvSpPr>
        <p:spPr>
          <a:xfrm>
            <a:off x="8402117" y="2907792"/>
            <a:ext cx="2966618" cy="274320"/>
          </a:xfrm>
          <a:prstGeom prst="rect">
            <a:avLst/>
          </a:prstGeom>
          <a:noFill/>
          <a:ln/>
        </p:spPr>
        <p:txBody>
          <a:bodyPr wrap="square" lIns="0" tIns="0" rIns="0" bIns="0" rtlCol="0" anchor="t"/>
          <a:lstStyle/>
          <a:p>
            <a:pPr indent="0" marL="0">
              <a:buNone/>
            </a:pPr>
            <a:r>
              <a:rPr lang="en-US" sz="1200" b="1" dirty="0">
                <a:solidFill>
                  <a:srgbClr val="3A3A4A"/>
                </a:solidFill>
                <a:latin typeface="Calibri" pitchFamily="34" charset="0"/>
                <a:ea typeface="Calibri" pitchFamily="34" charset="-122"/>
                <a:cs typeface="Calibri" pitchFamily="34" charset="-120"/>
              </a:rPr>
              <a:t>výpadok, ak sa DFT zruší</a:t>
            </a:r>
            <a:endParaRPr lang="en-US" sz="1200" dirty="0"/>
          </a:p>
        </p:txBody>
      </p:sp>
      <p:sp>
        <p:nvSpPr>
          <p:cNvPr id="24" name="Text 22"/>
          <p:cNvSpPr txBox="1"/>
          <p:nvPr/>
        </p:nvSpPr>
        <p:spPr>
          <a:xfrm>
            <a:off x="8402117" y="3246120"/>
            <a:ext cx="2966618" cy="1417320"/>
          </a:xfrm>
          <a:prstGeom prst="rect">
            <a:avLst/>
          </a:prstGeom>
          <a:noFill/>
          <a:ln/>
        </p:spPr>
        <p:txBody>
          <a:bodyPr wrap="square" lIns="0" tIns="0" rIns="0" bIns="0" rtlCol="0" anchor="t"/>
          <a:lstStyle/>
          <a:p>
            <a:pPr marL="152400" indent="-152400">
              <a:spcAft>
                <a:spcPts val="500"/>
              </a:spcAft>
              <a:buSzPct val="100000"/>
              <a:buChar char="•"/>
            </a:pPr>
            <a:r>
              <a:rPr lang="en-US" sz="1200" dirty="0">
                <a:solidFill>
                  <a:srgbClr val="1A1A2E"/>
                </a:solidFill>
                <a:latin typeface="Calibri" pitchFamily="34" charset="0"/>
                <a:ea typeface="Calibri" pitchFamily="34" charset="-122"/>
                <a:cs typeface="Calibri" pitchFamily="34" charset="-120"/>
              </a:rPr>
              <a:t>návrh rozpočtu musí ísť do NR SR do 15. 10.</a:t>
            </a:r>
            <a:endParaRPr lang="en-US" sz="1200" dirty="0"/>
          </a:p>
          <a:p>
            <a:pPr marL="152400" indent="-152400">
              <a:spcAft>
                <a:spcPts val="500"/>
              </a:spcAft>
              <a:buSzPct val="100000"/>
              <a:buChar char="•"/>
            </a:pPr>
            <a:r>
              <a:rPr lang="en-US" sz="1200" dirty="0">
                <a:solidFill>
                  <a:srgbClr val="1A1A2E"/>
                </a:solidFill>
                <a:latin typeface="Calibri" pitchFamily="34" charset="0"/>
                <a:ea typeface="Calibri" pitchFamily="34" charset="-122"/>
                <a:cs typeface="Calibri" pitchFamily="34" charset="-120"/>
              </a:rPr>
              <a:t>kompenzačné opatrenia zatiaľ nezverejnené</a:t>
            </a:r>
            <a:endParaRPr lang="en-US" sz="1200" dirty="0"/>
          </a:p>
          <a:p>
            <a:pPr marL="152400" indent="-152400">
              <a:spcAft>
                <a:spcPts val="500"/>
              </a:spcAft>
              <a:buSzPct val="100000"/>
              <a:buChar char="•"/>
            </a:pPr>
            <a:r>
              <a:rPr lang="en-US" sz="1200" b="1" dirty="0">
                <a:solidFill>
                  <a:srgbClr val="1A1A2E"/>
                </a:solidFill>
                <a:latin typeface="Calibri" pitchFamily="34" charset="0"/>
                <a:ea typeface="Calibri" pitchFamily="34" charset="-122"/>
                <a:cs typeface="Calibri" pitchFamily="34" charset="-120"/>
              </a:rPr>
              <a:t>odporúčanie: </a:t>
            </a:r>
            <a:r>
              <a:rPr lang="en-US" sz="1200" dirty="0">
                <a:solidFill>
                  <a:srgbClr val="1A1A2E"/>
                </a:solidFill>
                <a:latin typeface="Calibri" pitchFamily="34" charset="0"/>
                <a:ea typeface="Calibri" pitchFamily="34" charset="-122"/>
                <a:cs typeface="Calibri" pitchFamily="34" charset="-120"/>
              </a:rPr>
              <a:t>firemný rozpočet 2027 robte s daňou, kým zrušenie nie je v Zbierke</a:t>
            </a:r>
            <a:endParaRPr lang="en-US" sz="1200" dirty="0"/>
          </a:p>
        </p:txBody>
      </p:sp>
      <p:sp>
        <p:nvSpPr>
          <p:cNvPr id="25" name="Shape 23"/>
          <p:cNvSpPr/>
          <p:nvPr/>
        </p:nvSpPr>
        <p:spPr>
          <a:xfrm>
            <a:off x="548640" y="4864608"/>
            <a:ext cx="11094415" cy="1115568"/>
          </a:xfrm>
          <a:prstGeom prst="roundRect">
            <a:avLst>
              <a:gd name="adj" fmla="val 6557"/>
            </a:avLst>
          </a:prstGeom>
          <a:solidFill>
            <a:srgbClr val="1A1A2E"/>
          </a:solidFill>
          <a:ln/>
        </p:spPr>
        <p:txBody>
          <a:bodyPr/>
          <a:p/>
        </p:txBody>
      </p:sp>
      <p:sp>
        <p:nvSpPr>
          <p:cNvPr id="26" name="Shape 24"/>
          <p:cNvSpPr/>
          <p:nvPr/>
        </p:nvSpPr>
        <p:spPr>
          <a:xfrm>
            <a:off x="822960" y="5047488"/>
            <a:ext cx="1737360" cy="274320"/>
          </a:xfrm>
          <a:prstGeom prst="roundRect">
            <a:avLst>
              <a:gd name="adj" fmla="val 50000"/>
            </a:avLst>
          </a:prstGeom>
          <a:solidFill>
            <a:srgbClr val="C4A574"/>
          </a:solidFill>
          <a:ln/>
        </p:spPr>
        <p:txBody>
          <a:bodyPr/>
          <a:p/>
        </p:txBody>
      </p:sp>
      <p:sp>
        <p:nvSpPr>
          <p:cNvPr id="27" name="Text 25"/>
          <p:cNvSpPr txBox="1"/>
          <p:nvPr/>
        </p:nvSpPr>
        <p:spPr>
          <a:xfrm>
            <a:off x="822960" y="5047488"/>
            <a:ext cx="1737360" cy="274320"/>
          </a:xfrm>
          <a:prstGeom prst="rect">
            <a:avLst/>
          </a:prstGeom>
          <a:noFill/>
          <a:ln/>
        </p:spPr>
        <p:txBody>
          <a:bodyPr wrap="square" lIns="0" tIns="0" rIns="0" bIns="0" rtlCol="0" anchor="ctr"/>
          <a:lstStyle/>
          <a:p>
            <a:pPr algn="ctr" indent="0" marL="0">
              <a:buNone/>
            </a:pPr>
            <a:r>
              <a:rPr lang="en-US" sz="1100" b="1" dirty="0">
                <a:solidFill>
                  <a:srgbClr val="1A1A2E"/>
                </a:solidFill>
                <a:latin typeface="Calibri" pitchFamily="34" charset="0"/>
                <a:ea typeface="Calibri" pitchFamily="34" charset="-122"/>
                <a:cs typeface="Calibri" pitchFamily="34" charset="-120"/>
              </a:rPr>
              <a:t>1. 7. 2027 (plán)</a:t>
            </a:r>
            <a:endParaRPr lang="en-US" sz="1100" dirty="0"/>
          </a:p>
        </p:txBody>
      </p:sp>
      <p:sp>
        <p:nvSpPr>
          <p:cNvPr id="28" name="Text 26"/>
          <p:cNvSpPr txBox="1"/>
          <p:nvPr/>
        </p:nvSpPr>
        <p:spPr>
          <a:xfrm>
            <a:off x="2788920" y="5001768"/>
            <a:ext cx="8534095" cy="365760"/>
          </a:xfrm>
          <a:prstGeom prst="rect">
            <a:avLst/>
          </a:prstGeom>
          <a:noFill/>
          <a:ln/>
        </p:spPr>
        <p:txBody>
          <a:bodyPr wrap="square" lIns="0" tIns="0" rIns="0" bIns="0" rtlCol="0" anchor="ctr"/>
          <a:lstStyle/>
          <a:p>
            <a:pPr indent="0" marL="0">
              <a:buNone/>
            </a:pPr>
            <a:r>
              <a:rPr lang="en-US" sz="1700" b="1" dirty="0">
                <a:solidFill>
                  <a:srgbClr val="FFFFFF"/>
                </a:solidFill>
                <a:latin typeface="Georgia" pitchFamily="34" charset="0"/>
                <a:ea typeface="Georgia" pitchFamily="34" charset="-122"/>
                <a:cs typeface="Georgia" pitchFamily="34" charset="-120"/>
              </a:rPr>
              <a:t>Nový Občiansky zákonník – koniec dualizmu záväzkov</a:t>
            </a:r>
            <a:endParaRPr lang="en-US" sz="1700" dirty="0"/>
          </a:p>
        </p:txBody>
      </p:sp>
      <p:sp>
        <p:nvSpPr>
          <p:cNvPr id="29" name="Text 27"/>
          <p:cNvSpPr txBox="1"/>
          <p:nvPr/>
        </p:nvSpPr>
        <p:spPr>
          <a:xfrm>
            <a:off x="822960" y="5413248"/>
            <a:ext cx="10545775" cy="502920"/>
          </a:xfrm>
          <a:prstGeom prst="rect">
            <a:avLst/>
          </a:prstGeom>
          <a:noFill/>
          <a:ln/>
        </p:spPr>
        <p:txBody>
          <a:bodyPr wrap="square" lIns="0" tIns="0" rIns="0" bIns="0" rtlCol="0" anchor="t"/>
          <a:lstStyle/>
          <a:p>
            <a:pPr indent="0" marL="0">
              <a:buNone/>
            </a:pPr>
            <a:r>
              <a:rPr lang="en-US" sz="1250" dirty="0">
                <a:solidFill>
                  <a:srgbClr val="D9D4C7"/>
                </a:solidFill>
                <a:latin typeface="Calibri" pitchFamily="34" charset="0"/>
                <a:ea typeface="Calibri" pitchFamily="34" charset="-122"/>
                <a:cs typeface="Calibri" pitchFamily="34" charset="-120"/>
              </a:rPr>
              <a:t>Vláda 6. 5. 2026, teraz v NR SR. Kúpna zmluva a zmluva o dielo prechádzajú z ObZ; nová zodpovednosť za nepoctivé rokovanie, prevod zmluvy, peňažná zábezpeka. → Revízia VOP, rámcových zmlúv a zmlúv o dielo do leta 2027.</a:t>
            </a:r>
            <a:endParaRPr lang="en-US" sz="1250" dirty="0"/>
          </a:p>
        </p:txBody>
      </p:sp>
      <p:sp>
        <p:nvSpPr>
          <p:cNvPr id="30" name="Text 28"/>
          <p:cNvSpPr txBox="1"/>
          <p:nvPr/>
        </p:nvSpPr>
        <p:spPr>
          <a:xfrm>
            <a:off x="548640" y="6144768"/>
            <a:ext cx="11094415" cy="274320"/>
          </a:xfrm>
          <a:prstGeom prst="rect">
            <a:avLst/>
          </a:prstGeom>
          <a:noFill/>
          <a:ln/>
        </p:spPr>
        <p:txBody>
          <a:bodyPr wrap="square" lIns="0" tIns="0" rIns="0" bIns="0" rtlCol="0" anchor="t"/>
          <a:lstStyle/>
          <a:p>
            <a:pPr indent="0" marL="0">
              <a:buNone/>
            </a:pPr>
            <a:r>
              <a:rPr lang="en-US" sz="900" dirty="0">
                <a:solidFill>
                  <a:srgbClr val="6B6B78"/>
                </a:solidFill>
                <a:latin typeface="Calibri" pitchFamily="34" charset="0"/>
                <a:ea typeface="Calibri" pitchFamily="34" charset="-122"/>
                <a:cs typeface="Calibri" pitchFamily="34" charset="-120"/>
              </a:rPr>
              <a:t>Zdroje: zákon č. 279/2024 Z. z.; vyhlásenia vlády 24. 8. a 5. 9. 2026 (TASR, SITA); MPSVR SR – minimálna mzda 2027; MS SR – nový Občiansky zákonník</a:t>
            </a:r>
            <a:endParaRPr lang="en-US" sz="900" dirty="0"/>
          </a:p>
        </p:txBody>
      </p:sp>
      <p:sp>
        <p:nvSpPr>
          <p:cNvPr id="31" name="Text 29"/>
          <p:cNvSpPr txBox="1"/>
          <p:nvPr/>
        </p:nvSpPr>
        <p:spPr>
          <a:xfrm>
            <a:off x="548640" y="6446520"/>
            <a:ext cx="7315200" cy="228600"/>
          </a:xfrm>
          <a:prstGeom prst="rect">
            <a:avLst/>
          </a:prstGeom>
          <a:noFill/>
          <a:ln/>
        </p:spPr>
        <p:txBody>
          <a:bodyPr wrap="square" lIns="0" tIns="0" rIns="0" bIns="0" rtlCol="0" anchor="t"/>
          <a:lstStyle/>
          <a:p>
            <a:pPr indent="0" marL="0">
              <a:buNone/>
            </a:pPr>
            <a:r>
              <a:rPr lang="en-US" sz="900" dirty="0">
                <a:solidFill>
                  <a:srgbClr val="6B6B78"/>
                </a:solidFill>
                <a:latin typeface="Calibri" pitchFamily="34" charset="0"/>
                <a:ea typeface="Calibri" pitchFamily="34" charset="-122"/>
                <a:cs typeface="Calibri" pitchFamily="34" charset="-120"/>
              </a:rPr>
              <a:t>Samec &amp; partners  ·  TESSHOW 2026  ·  Zmeny v podnikateľskom prostredí</a:t>
            </a:r>
            <a:endParaRPr lang="en-US" sz="900" dirty="0"/>
          </a:p>
        </p:txBody>
      </p:sp>
      <p:sp>
        <p:nvSpPr>
          <p:cNvPr id="32" name="Text 30"/>
          <p:cNvSpPr txBox="1"/>
          <p:nvPr/>
        </p:nvSpPr>
        <p:spPr>
          <a:xfrm>
            <a:off x="10728655" y="6446520"/>
            <a:ext cx="914400" cy="228600"/>
          </a:xfrm>
          <a:prstGeom prst="rect">
            <a:avLst/>
          </a:prstGeom>
          <a:noFill/>
          <a:ln/>
        </p:spPr>
        <p:txBody>
          <a:bodyPr wrap="square" lIns="0" tIns="0" rIns="0" bIns="0" rtlCol="0" anchor="t"/>
          <a:lstStyle/>
          <a:p>
            <a:pPr algn="r" indent="0" marL="0">
              <a:buNone/>
            </a:pPr>
            <a:r>
              <a:rPr lang="en-US" sz="900" dirty="0">
                <a:solidFill>
                  <a:srgbClr val="6B6B78"/>
                </a:solidFill>
                <a:latin typeface="Calibri" pitchFamily="34" charset="0"/>
                <a:ea typeface="Calibri" pitchFamily="34" charset="-122"/>
                <a:cs typeface="Calibri" pitchFamily="34" charset="-120"/>
              </a:rPr>
              <a:t>9 / 11</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47472"/>
            <a:ext cx="11094415" cy="274320"/>
          </a:xfrm>
          <a:prstGeom prst="rect">
            <a:avLst/>
          </a:prstGeom>
          <a:noFill/>
          <a:ln/>
        </p:spPr>
        <p:txBody>
          <a:bodyPr wrap="square" lIns="0" tIns="0" rIns="0" bIns="0" rtlCol="0" anchor="t"/>
          <a:lstStyle/>
          <a:p>
            <a:pPr indent="0" marL="0">
              <a:buNone/>
            </a:pPr>
            <a:r>
              <a:rPr lang="en-US" sz="1200" b="1" spc="100" kern="0" dirty="0">
                <a:solidFill>
                  <a:srgbClr val="8C6D3F"/>
                </a:solidFill>
                <a:latin typeface="Calibri" pitchFamily="34" charset="0"/>
                <a:ea typeface="Calibri" pitchFamily="34" charset="-122"/>
                <a:cs typeface="Calibri" pitchFamily="34" charset="-120"/>
              </a:rPr>
              <a:t>KALENDÁR ÚLOH</a:t>
            </a:r>
            <a:endParaRPr lang="en-US" sz="1200" dirty="0"/>
          </a:p>
        </p:txBody>
      </p:sp>
      <p:sp>
        <p:nvSpPr>
          <p:cNvPr id="3" name="Text 1"/>
          <p:cNvSpPr txBox="1"/>
          <p:nvPr/>
        </p:nvSpPr>
        <p:spPr>
          <a:xfrm>
            <a:off x="548640" y="621792"/>
            <a:ext cx="11094415" cy="640080"/>
          </a:xfrm>
          <a:prstGeom prst="rect">
            <a:avLst/>
          </a:prstGeom>
          <a:noFill/>
          <a:ln/>
        </p:spPr>
        <p:txBody>
          <a:bodyPr wrap="square" lIns="0" tIns="0" rIns="0" bIns="0" rtlCol="0" anchor="t"/>
          <a:lstStyle/>
          <a:p>
            <a:pPr indent="0" marL="0">
              <a:buNone/>
            </a:pPr>
            <a:r>
              <a:rPr lang="en-US" sz="3000" b="1" dirty="0">
                <a:solidFill>
                  <a:srgbClr val="1A1A2E"/>
                </a:solidFill>
                <a:latin typeface="Georgia" pitchFamily="34" charset="0"/>
                <a:ea typeface="Georgia" pitchFamily="34" charset="-122"/>
                <a:cs typeface="Georgia" pitchFamily="34" charset="-120"/>
              </a:rPr>
              <a:t>Čo urobiť do 1. júla 2027 – odfoťte si</a:t>
            </a:r>
            <a:endParaRPr lang="en-US" sz="30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11094415" cy="914400"/>
        </p:xfrm>
        <a:graphic>
          <a:graphicData uri="http://schemas.openxmlformats.org/drawingml/2006/table">
            <a:tbl>
              <a:tblPr/>
              <a:tblGrid>
                <a:gridCol w="1737360"/>
                <a:gridCol w="4206240"/>
                <a:gridCol w="5150815"/>
              </a:tblGrid>
              <a:tr h="457200">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Termín</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1A1A2E"/>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Čo nabieha</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1A1A2E"/>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Čo urobiť</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1A1A2E"/>
                    </a:solidFill>
                  </a:tcPr>
                </a:tc>
              </a:tr>
              <a:tr h="457200">
                <a:tc>
                  <a:txBody>
                    <a:bodyPr/>
                    <a:lstStyle/>
                    <a:p>
                      <a:pPr indent="0" marL="0">
                        <a:buNone/>
                      </a:pPr>
                      <a:r>
                        <a:rPr lang="en-US" sz="1300" b="1" dirty="0">
                          <a:solidFill>
                            <a:srgbClr val="8C6D3F"/>
                          </a:solidFill>
                          <a:latin typeface="Calibri" pitchFamily="34" charset="0"/>
                          <a:ea typeface="Calibri" pitchFamily="34" charset="-122"/>
                          <a:cs typeface="Calibri" pitchFamily="34" charset="-120"/>
                        </a:rPr>
                        <a:t>od 11. 9. 2026</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F4F1EB"/>
                    </a:solidFill>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CRA – hlásenia zraniteľností 24 h / 72 h</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F4F1EB"/>
                    </a:solidFill>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proces hlásenia + kontaktné miesto pre zraniteľnosti</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F4F1EB"/>
                    </a:solidFill>
                  </a:tcPr>
                </a:tc>
              </a:tr>
              <a:tr h="457200">
                <a:tc>
                  <a:txBody>
                    <a:bodyPr/>
                    <a:lstStyle/>
                    <a:p>
                      <a:pPr indent="0" marL="0">
                        <a:buNone/>
                      </a:pPr>
                      <a:r>
                        <a:rPr lang="en-US" sz="1300" b="1" dirty="0">
                          <a:solidFill>
                            <a:srgbClr val="8C6D3F"/>
                          </a:solidFill>
                          <a:latin typeface="Calibri" pitchFamily="34" charset="0"/>
                          <a:ea typeface="Calibri" pitchFamily="34" charset="-122"/>
                          <a:cs typeface="Calibri" pitchFamily="34" charset="-120"/>
                        </a:rPr>
                        <a:t>do 15. 10. 2026</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FFFFFF"/>
                    </a:solidFill>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rozpočet 2027 v NR SR; osud transakčnej dane</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FFFFFF"/>
                    </a:solidFill>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firemný rozpočet 2027 zatiaľ s transakčnou daňou</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FFFFFF"/>
                    </a:solidFill>
                  </a:tcPr>
                </a:tc>
              </a:tr>
              <a:tr h="457200">
                <a:tc>
                  <a:txBody>
                    <a:bodyPr/>
                    <a:lstStyle/>
                    <a:p>
                      <a:pPr indent="0" marL="0">
                        <a:buNone/>
                      </a:pPr>
                      <a:r>
                        <a:rPr lang="en-US" sz="1300" b="1" dirty="0">
                          <a:solidFill>
                            <a:srgbClr val="8C6D3F"/>
                          </a:solidFill>
                          <a:latin typeface="Calibri" pitchFamily="34" charset="0"/>
                          <a:ea typeface="Calibri" pitchFamily="34" charset="-122"/>
                          <a:cs typeface="Calibri" pitchFamily="34" charset="-120"/>
                        </a:rPr>
                        <a:t>15. 11. 2026</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F4F1EB"/>
                    </a:solidFill>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novela stavebného zákona – 1. časť</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F4F1EB"/>
                    </a:solidFill>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aktualizovať povoľovacie procesy trás</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F4F1EB"/>
                    </a:solidFill>
                  </a:tcPr>
                </a:tc>
              </a:tr>
              <a:tr h="457200">
                <a:tc>
                  <a:txBody>
                    <a:bodyPr/>
                    <a:lstStyle/>
                    <a:p>
                      <a:pPr indent="0" marL="0">
                        <a:buNone/>
                      </a:pPr>
                      <a:r>
                        <a:rPr lang="en-US" sz="1300" b="1" dirty="0">
                          <a:solidFill>
                            <a:srgbClr val="8C6D3F"/>
                          </a:solidFill>
                          <a:latin typeface="Calibri" pitchFamily="34" charset="0"/>
                          <a:ea typeface="Calibri" pitchFamily="34" charset="-122"/>
                          <a:cs typeface="Calibri" pitchFamily="34" charset="-120"/>
                        </a:rPr>
                        <a:t>15. 12. 2026</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FFFFFF"/>
                    </a:solidFill>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poštári preukazujú podmienky FR SR</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FFFFFF"/>
                    </a:solidFill>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zmluva s poštárom zo zoznamu FS; Peppol ID 0245:DIČ</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FFFFFF"/>
                    </a:solidFill>
                  </a:tcPr>
                </a:tc>
              </a:tr>
              <a:tr h="457200">
                <a:tc>
                  <a:txBody>
                    <a:bodyPr/>
                    <a:lstStyle/>
                    <a:p>
                      <a:pPr indent="0" marL="0">
                        <a:buNone/>
                      </a:pPr>
                      <a:r>
                        <a:rPr lang="en-US" sz="1300" b="1" dirty="0">
                          <a:solidFill>
                            <a:srgbClr val="8C6D3F"/>
                          </a:solidFill>
                          <a:latin typeface="Calibri" pitchFamily="34" charset="0"/>
                          <a:ea typeface="Calibri" pitchFamily="34" charset="-122"/>
                          <a:cs typeface="Calibri" pitchFamily="34" charset="-120"/>
                        </a:rPr>
                        <a:t>31. 12. 2026</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F4F1EB"/>
                    </a:solidFill>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koniec prechodu NIS2 a dobrovoľnej e-faktúry</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F4F1EB"/>
                    </a:solidFill>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bezpečnostné opatrenia; billing v UBL (Peppol BIS 3.0); VOP</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F4F1EB"/>
                    </a:solidFill>
                  </a:tcPr>
                </a:tc>
              </a:tr>
              <a:tr h="457200">
                <a:tc>
                  <a:txBody>
                    <a:bodyPr/>
                    <a:lstStyle/>
                    <a:p>
                      <a:pPr indent="0" marL="0">
                        <a:buNone/>
                      </a:pPr>
                      <a:r>
                        <a:rPr lang="en-US" sz="1300" b="1" dirty="0">
                          <a:solidFill>
                            <a:srgbClr val="8C6D3F"/>
                          </a:solidFill>
                          <a:latin typeface="Calibri" pitchFamily="34" charset="0"/>
                          <a:ea typeface="Calibri" pitchFamily="34" charset="-122"/>
                          <a:cs typeface="Calibri" pitchFamily="34" charset="-120"/>
                        </a:rPr>
                        <a:t>1. 1. 2027</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FFFFFF"/>
                    </a:solidFill>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e-faktúra B2B/B2G; mzda 972 €; NIS2 naplno</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FFFFFF"/>
                    </a:solidFill>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prvé e-faktúry, prijímanie a archivácia; mzdové tabuľky; samohodnotenie</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FFFFFF"/>
                    </a:solidFill>
                  </a:tcPr>
                </a:tc>
              </a:tr>
              <a:tr h="457200">
                <a:tc>
                  <a:txBody>
                    <a:bodyPr/>
                    <a:lstStyle/>
                    <a:p>
                      <a:pPr indent="0" marL="0">
                        <a:buNone/>
                      </a:pPr>
                      <a:r>
                        <a:rPr lang="en-US" sz="1300" b="1" dirty="0">
                          <a:solidFill>
                            <a:srgbClr val="8C6D3F"/>
                          </a:solidFill>
                          <a:latin typeface="Calibri" pitchFamily="34" charset="0"/>
                          <a:ea typeface="Calibri" pitchFamily="34" charset="-122"/>
                          <a:cs typeface="Calibri" pitchFamily="34" charset="-120"/>
                        </a:rPr>
                        <a:t>25. 2. 2027</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F4F1EB"/>
                    </a:solidFill>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prvý kontrolný výkaz s e-faktúrami</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F4F1EB"/>
                    </a:solidFill>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kontrola párovania e-faktúr a KV</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F4F1EB"/>
                    </a:solidFill>
                  </a:tcPr>
                </a:tc>
              </a:tr>
              <a:tr h="457200">
                <a:tc>
                  <a:txBody>
                    <a:bodyPr/>
                    <a:lstStyle/>
                    <a:p>
                      <a:pPr indent="0" marL="0">
                        <a:buNone/>
                      </a:pPr>
                      <a:r>
                        <a:rPr lang="en-US" sz="1300" b="1" dirty="0">
                          <a:solidFill>
                            <a:srgbClr val="8C6D3F"/>
                          </a:solidFill>
                          <a:latin typeface="Calibri" pitchFamily="34" charset="0"/>
                          <a:ea typeface="Calibri" pitchFamily="34" charset="-122"/>
                          <a:cs typeface="Calibri" pitchFamily="34" charset="-120"/>
                        </a:rPr>
                        <a:t>31. 3. 2027</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FFFFFF"/>
                    </a:solidFill>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daňové priznania za 2026 (30 / 35 %)</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FFFFFF"/>
                    </a:solidFill>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odmeny konateľov plánovať s novými sadzbami už teraz</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FFFFFF"/>
                    </a:solidFill>
                  </a:tcPr>
                </a:tc>
              </a:tr>
              <a:tr h="457200">
                <a:tc>
                  <a:txBody>
                    <a:bodyPr/>
                    <a:lstStyle/>
                    <a:p>
                      <a:pPr indent="0" marL="0">
                        <a:buNone/>
                      </a:pPr>
                      <a:r>
                        <a:rPr lang="en-US" sz="1300" b="1" dirty="0">
                          <a:solidFill>
                            <a:srgbClr val="8C6D3F"/>
                          </a:solidFill>
                          <a:latin typeface="Calibri" pitchFamily="34" charset="0"/>
                          <a:ea typeface="Calibri" pitchFamily="34" charset="-122"/>
                          <a:cs typeface="Calibri" pitchFamily="34" charset="-120"/>
                        </a:rPr>
                        <a:t>1. 7. 2027</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F4F1EB"/>
                    </a:solidFill>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povinný poštár; nový Občiansky zákonník (plán)</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F4F1EB"/>
                    </a:solidFill>
                  </a:tcPr>
                </a:tc>
                <a:tc>
                  <a:txBody>
                    <a:bodyPr/>
                    <a:lstStyle/>
                    <a:p>
                      <a:pPr indent="0" marL="0">
                        <a:buNone/>
                      </a:pPr>
                      <a:r>
                        <a:rPr lang="en-US" sz="1300" dirty="0">
                          <a:solidFill>
                            <a:srgbClr val="1A1A2E"/>
                          </a:solidFill>
                          <a:latin typeface="Calibri" pitchFamily="34" charset="0"/>
                          <a:ea typeface="Calibri" pitchFamily="34" charset="-122"/>
                          <a:cs typeface="Calibri" pitchFamily="34" charset="-120"/>
                        </a:rPr>
                        <a:t>všetky B2B/B2G faktúry cez poštára; revízia VOP a zmlúv o dielo</a:t>
                      </a:r>
                      <a:endParaRPr lang="en-US" sz="1300" dirty="0">
                        <a:latin typeface="Calibri" charset="0"/>
                        <a:ea typeface="Calibri" charset="0"/>
                        <a:cs typeface="Calibri" charset="0"/>
                      </a:endParaRPr>
                    </a:p>
                  </a:txBody>
                  <a:tcPr marL="109728" marR="109728" marT="36576" marB="36576" anchor="ctr">
                    <a:lnL w="6350" cap="flat" cmpd="sng" algn="ctr">
                      <a:solidFill>
                        <a:srgbClr val="DDD6C8"/>
                      </a:solidFill>
                      <a:prstDash val="solid"/>
                      <a:round/>
                      <a:headEnd type="none" w="med" len="med"/>
                      <a:tailEnd type="none" w="med" len="med"/>
                    </a:lnL>
                    <a:lnR w="6350" cap="flat" cmpd="sng" algn="ctr">
                      <a:solidFill>
                        <a:srgbClr val="DDD6C8"/>
                      </a:solidFill>
                      <a:prstDash val="solid"/>
                      <a:round/>
                      <a:headEnd type="none" w="med" len="med"/>
                      <a:tailEnd type="none" w="med" len="med"/>
                    </a:lnR>
                    <a:lnT w="6350" cap="flat" cmpd="sng" algn="ctr">
                      <a:solidFill>
                        <a:srgbClr val="DDD6C8"/>
                      </a:solidFill>
                      <a:prstDash val="solid"/>
                      <a:round/>
                      <a:headEnd type="none" w="med" len="med"/>
                      <a:tailEnd type="none" w="med" len="med"/>
                    </a:lnT>
                    <a:lnB w="6350" cap="flat" cmpd="sng" algn="ctr">
                      <a:solidFill>
                        <a:srgbClr val="DDD6C8"/>
                      </a:solidFill>
                      <a:prstDash val="solid"/>
                      <a:round/>
                      <a:headEnd type="none" w="med" len="med"/>
                      <a:tailEnd type="none" w="med" len="med"/>
                    </a:lnB>
                    <a:solidFill>
                      <a:srgbClr val="F4F1EB"/>
                    </a:solidFill>
                  </a:tcPr>
                </a:tc>
              </a:tr>
            </a:tbl>
          </a:graphicData>
        </a:graphic>
      </p:graphicFrame>
      <p:sp>
        <p:nvSpPr>
          <p:cNvPr id="5" name="Text 2"/>
          <p:cNvSpPr txBox="1"/>
          <p:nvPr/>
        </p:nvSpPr>
        <p:spPr>
          <a:xfrm>
            <a:off x="548640" y="6446520"/>
            <a:ext cx="7315200" cy="228600"/>
          </a:xfrm>
          <a:prstGeom prst="rect">
            <a:avLst/>
          </a:prstGeom>
          <a:noFill/>
          <a:ln/>
        </p:spPr>
        <p:txBody>
          <a:bodyPr wrap="square" lIns="0" tIns="0" rIns="0" bIns="0" rtlCol="0" anchor="t"/>
          <a:lstStyle/>
          <a:p>
            <a:pPr indent="0" marL="0">
              <a:buNone/>
            </a:pPr>
            <a:r>
              <a:rPr lang="en-US" sz="900" dirty="0">
                <a:solidFill>
                  <a:srgbClr val="6B6B78"/>
                </a:solidFill>
                <a:latin typeface="Calibri" pitchFamily="34" charset="0"/>
                <a:ea typeface="Calibri" pitchFamily="34" charset="-122"/>
                <a:cs typeface="Calibri" pitchFamily="34" charset="-120"/>
              </a:rPr>
              <a:t>Samec &amp; partners  ·  TESSHOW 2026  ·  Zmeny v podnikateľskom prostredí</a:t>
            </a:r>
            <a:endParaRPr lang="en-US" sz="900" dirty="0"/>
          </a:p>
        </p:txBody>
      </p:sp>
      <p:sp>
        <p:nvSpPr>
          <p:cNvPr id="6" name="Text 3"/>
          <p:cNvSpPr txBox="1"/>
          <p:nvPr/>
        </p:nvSpPr>
        <p:spPr>
          <a:xfrm>
            <a:off x="10728655" y="6446520"/>
            <a:ext cx="914400" cy="228600"/>
          </a:xfrm>
          <a:prstGeom prst="rect">
            <a:avLst/>
          </a:prstGeom>
          <a:noFill/>
          <a:ln/>
        </p:spPr>
        <p:txBody>
          <a:bodyPr wrap="square" lIns="0" tIns="0" rIns="0" bIns="0" rtlCol="0" anchor="t"/>
          <a:lstStyle/>
          <a:p>
            <a:pPr algn="r" indent="0" marL="0">
              <a:buNone/>
            </a:pPr>
            <a:r>
              <a:rPr lang="en-US" sz="900" dirty="0">
                <a:solidFill>
                  <a:srgbClr val="6B6B78"/>
                </a:solidFill>
                <a:latin typeface="Calibri" pitchFamily="34" charset="0"/>
                <a:ea typeface="Calibri" pitchFamily="34" charset="-122"/>
                <a:cs typeface="Calibri" pitchFamily="34" charset="-120"/>
              </a:rPr>
              <a:t>10 / 11</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1A2E"/>
        </a:solidFill>
      </p:bgPr>
    </p:bg>
    <p:spTree>
      <p:nvGrpSpPr>
        <p:cNvPr id="1" name=""/>
        <p:cNvGrpSpPr/>
        <p:nvPr/>
      </p:nvGrpSpPr>
      <p:grpSpPr>
        <a:xfrm>
          <a:off x="0" y="0"/>
          <a:ext cx="0" cy="0"/>
          <a:chOff x="0" y="0"/>
          <a:chExt cx="0" cy="0"/>
        </a:xfrm>
      </p:grpSpPr>
      <p:sp>
        <p:nvSpPr>
          <p:cNvPr id="2" name="Text 0"/>
          <p:cNvSpPr txBox="1"/>
          <p:nvPr/>
        </p:nvSpPr>
        <p:spPr>
          <a:xfrm>
            <a:off x="548640" y="1097280"/>
            <a:ext cx="6400800" cy="914400"/>
          </a:xfrm>
          <a:prstGeom prst="rect">
            <a:avLst/>
          </a:prstGeom>
          <a:noFill/>
          <a:ln/>
        </p:spPr>
        <p:txBody>
          <a:bodyPr wrap="square" lIns="0" tIns="0" rIns="0" bIns="0" rtlCol="0" anchor="t"/>
          <a:lstStyle/>
          <a:p>
            <a:pPr indent="0" marL="0">
              <a:buNone/>
            </a:pPr>
            <a:r>
              <a:rPr lang="en-US" sz="4800" b="1" dirty="0">
                <a:solidFill>
                  <a:srgbClr val="FFFFFF"/>
                </a:solidFill>
                <a:latin typeface="Georgia" pitchFamily="34" charset="0"/>
                <a:ea typeface="Georgia" pitchFamily="34" charset="-122"/>
                <a:cs typeface="Georgia" pitchFamily="34" charset="-120"/>
              </a:rPr>
              <a:t>Ďakujeme.</a:t>
            </a:r>
            <a:endParaRPr lang="en-US" sz="4800" dirty="0"/>
          </a:p>
        </p:txBody>
      </p:sp>
      <p:sp>
        <p:nvSpPr>
          <p:cNvPr id="3" name="Text 1"/>
          <p:cNvSpPr txBox="1"/>
          <p:nvPr/>
        </p:nvSpPr>
        <p:spPr>
          <a:xfrm>
            <a:off x="548640" y="2194560"/>
            <a:ext cx="6400800" cy="822960"/>
          </a:xfrm>
          <a:prstGeom prst="rect">
            <a:avLst/>
          </a:prstGeom>
          <a:noFill/>
          <a:ln/>
        </p:spPr>
        <p:txBody>
          <a:bodyPr wrap="square" lIns="0" tIns="0" rIns="0" bIns="0" rtlCol="0" anchor="t"/>
          <a:lstStyle/>
          <a:p>
            <a:pPr indent="0" marL="0">
              <a:buNone/>
            </a:pPr>
            <a:r>
              <a:rPr lang="en-US" sz="1700" dirty="0">
                <a:solidFill>
                  <a:srgbClr val="D9D4C7"/>
                </a:solidFill>
                <a:latin typeface="Calibri" pitchFamily="34" charset="0"/>
                <a:ea typeface="Calibri" pitchFamily="34" charset="-122"/>
                <a:cs typeface="Calibri" pitchFamily="34" charset="-120"/>
              </a:rPr>
              <a:t>Sme tu do večerného programu – prevod podielu, e-faktúra pre obec, registrácia NIS2, zmluvy so subdodávateľmi: príďte s konkrétnou situáciou.</a:t>
            </a:r>
            <a:endParaRPr lang="en-US" sz="1700" dirty="0"/>
          </a:p>
        </p:txBody>
      </p:sp>
      <p:sp>
        <p:nvSpPr>
          <p:cNvPr id="4" name="Text 2"/>
          <p:cNvSpPr txBox="1"/>
          <p:nvPr/>
        </p:nvSpPr>
        <p:spPr>
          <a:xfrm>
            <a:off x="548640" y="3429000"/>
            <a:ext cx="6858000" cy="2377440"/>
          </a:xfrm>
          <a:prstGeom prst="rect">
            <a:avLst/>
          </a:prstGeom>
          <a:noFill/>
          <a:ln/>
        </p:spPr>
        <p:txBody>
          <a:bodyPr wrap="square" lIns="0" tIns="0" rIns="0" bIns="0" rtlCol="0" anchor="t"/>
          <a:lstStyle/>
          <a:p>
            <a:pPr indent="0" marL="0">
              <a:buNone/>
            </a:pPr>
            <a:r>
              <a:rPr lang="en-US" sz="1700" b="1" dirty="0">
                <a:solidFill>
                  <a:srgbClr val="FFFFFF"/>
                </a:solidFill>
                <a:latin typeface="Calibri" pitchFamily="34" charset="0"/>
                <a:ea typeface="Calibri" pitchFamily="34" charset="-122"/>
                <a:cs typeface="Calibri" pitchFamily="34" charset="-120"/>
              </a:rPr>
              <a:t>JUDr. Martin Samec</a:t>
            </a:r>
            <a:endParaRPr lang="en-US" sz="1700" dirty="0"/>
          </a:p>
          <a:p>
            <a:pPr indent="0" marL="0">
              <a:buNone/>
            </a:pPr>
            <a:r>
              <a:rPr lang="en-US" sz="1400" dirty="0">
                <a:solidFill>
                  <a:srgbClr val="D9D4C7"/>
                </a:solidFill>
                <a:latin typeface="Calibri" pitchFamily="34" charset="0"/>
                <a:ea typeface="Calibri" pitchFamily="34" charset="-122"/>
                <a:cs typeface="Calibri" pitchFamily="34" charset="-120"/>
              </a:rPr>
              <a:t>advokát  ·  msamec@aksamec.sk  ·  +421 904 625 859</a:t>
            </a:r>
            <a:endParaRPr lang="en-US" sz="1700" dirty="0"/>
          </a:p>
          <a:p>
            <a:pPr indent="0" marL="0">
              <a:buNone/>
            </a:pPr>
            <a:r>
              <a:rPr lang="en-US" sz="800" dirty="0">
                <a:solidFill>
                  <a:srgbClr val="1A1A2E"/>
                </a:solidFill>
                <a:latin typeface="Calibri" pitchFamily="34" charset="0"/>
                <a:ea typeface="Calibri" pitchFamily="34" charset="-122"/>
                <a:cs typeface="Calibri" pitchFamily="34" charset="-120"/>
              </a:rPr>
              <a:t> </a:t>
            </a:r>
            <a:endParaRPr lang="en-US" sz="1700" dirty="0"/>
          </a:p>
          <a:p>
            <a:pPr indent="0" marL="0">
              <a:buNone/>
            </a:pPr>
            <a:r>
              <a:rPr lang="en-US" sz="1700" b="1" dirty="0">
                <a:solidFill>
                  <a:srgbClr val="FFFFFF"/>
                </a:solidFill>
                <a:latin typeface="Calibri" pitchFamily="34" charset="0"/>
                <a:ea typeface="Calibri" pitchFamily="34" charset="-122"/>
                <a:cs typeface="Calibri" pitchFamily="34" charset="-120"/>
              </a:rPr>
              <a:t>Mgr. Ondřej Hanisch</a:t>
            </a:r>
            <a:endParaRPr lang="en-US" sz="1700" dirty="0"/>
          </a:p>
          <a:p>
            <a:pPr indent="0" marL="0">
              <a:buNone/>
            </a:pPr>
            <a:r>
              <a:rPr lang="en-US" sz="1400" dirty="0">
                <a:solidFill>
                  <a:srgbClr val="D9D4C7"/>
                </a:solidFill>
                <a:latin typeface="Calibri" pitchFamily="34" charset="0"/>
                <a:ea typeface="Calibri" pitchFamily="34" charset="-122"/>
                <a:cs typeface="Calibri" pitchFamily="34" charset="-120"/>
              </a:rPr>
              <a:t>advokátsky koncipient  ·  ohanisch@aksamec.sk  ·  +421 904 555 865</a:t>
            </a:r>
            <a:endParaRPr lang="en-US" sz="1700" dirty="0"/>
          </a:p>
          <a:p>
            <a:pPr indent="0" marL="0">
              <a:buNone/>
            </a:pPr>
            <a:r>
              <a:rPr lang="en-US" sz="800" dirty="0">
                <a:solidFill>
                  <a:srgbClr val="1A1A2E"/>
                </a:solidFill>
                <a:latin typeface="Calibri" pitchFamily="34" charset="0"/>
                <a:ea typeface="Calibri" pitchFamily="34" charset="-122"/>
                <a:cs typeface="Calibri" pitchFamily="34" charset="-120"/>
              </a:rPr>
              <a:t> </a:t>
            </a:r>
            <a:endParaRPr lang="en-US" sz="1700" dirty="0"/>
          </a:p>
          <a:p>
            <a:pPr indent="0" marL="0">
              <a:buNone/>
            </a:pPr>
            <a:r>
              <a:rPr lang="en-US" sz="1400" b="1" dirty="0">
                <a:solidFill>
                  <a:srgbClr val="C4A574"/>
                </a:solidFill>
                <a:latin typeface="Calibri" pitchFamily="34" charset="0"/>
                <a:ea typeface="Calibri" pitchFamily="34" charset="-122"/>
                <a:cs typeface="Calibri" pitchFamily="34" charset="-120"/>
              </a:rPr>
              <a:t>Samec &amp; partners, s. r. o., advokátska kancelária</a:t>
            </a:r>
            <a:endParaRPr lang="en-US" sz="1700" dirty="0"/>
          </a:p>
          <a:p>
            <a:pPr indent="0" marL="0">
              <a:buNone/>
            </a:pPr>
            <a:r>
              <a:rPr lang="en-US" sz="1400" dirty="0">
                <a:solidFill>
                  <a:srgbClr val="D9D4C7"/>
                </a:solidFill>
                <a:latin typeface="Calibri" pitchFamily="34" charset="0"/>
                <a:ea typeface="Calibri" pitchFamily="34" charset="-122"/>
                <a:cs typeface="Calibri" pitchFamily="34" charset="-120"/>
              </a:rPr>
              <a:t>Národná 15, 010 01 Žilina  ·  kancelaria@aksamec.sk  ·  www.aksamec.sk</a:t>
            </a:r>
            <a:endParaRPr lang="en-US" sz="1700" dirty="0"/>
          </a:p>
        </p:txBody>
      </p:sp>
      <p:sp>
        <p:nvSpPr>
          <p:cNvPr id="5" name="Shape 3"/>
          <p:cNvSpPr/>
          <p:nvPr/>
        </p:nvSpPr>
        <p:spPr>
          <a:xfrm>
            <a:off x="8138160" y="1280160"/>
            <a:ext cx="3502152" cy="4297680"/>
          </a:xfrm>
          <a:prstGeom prst="roundRect">
            <a:avLst>
              <a:gd name="adj" fmla="val 2611"/>
            </a:avLst>
          </a:prstGeom>
          <a:solidFill>
            <a:srgbClr val="262645"/>
          </a:solidFill>
          <a:ln/>
        </p:spPr>
        <p:txBody>
          <a:bodyPr/>
          <a:p/>
        </p:txBody>
      </p:sp>
      <p:sp>
        <p:nvSpPr>
          <p:cNvPr id="6" name="Shape 4"/>
          <p:cNvSpPr/>
          <p:nvPr/>
        </p:nvSpPr>
        <p:spPr>
          <a:xfrm>
            <a:off x="8650224" y="1645920"/>
            <a:ext cx="2468880" cy="2468880"/>
          </a:xfrm>
          <a:prstGeom prst="rect">
            <a:avLst/>
          </a:prstGeom>
          <a:solidFill>
            <a:srgbClr val="FFFFFF"/>
          </a:solidFill>
          <a:ln/>
        </p:spPr>
        <p:txBody>
          <a:bodyPr/>
          <a:p/>
        </p:txBody>
      </p:sp>
      <p:pic>
        <p:nvPicPr>
          <p:cNvPr id="7" name="Image 0" descr="preencoded.png">    </p:cNvPr>
          <p:cNvPicPr>
            <a:picLocks noChangeAspect="1"/>
          </p:cNvPicPr>
          <p:nvPr/>
        </p:nvPicPr>
        <p:blipFill>
          <a:blip r:embed="rId1"/>
          <a:stretch>
            <a:fillRect/>
          </a:stretch>
        </p:blipFill>
        <p:spPr>
          <a:xfrm>
            <a:off x="8741664" y="1737360"/>
            <a:ext cx="2286000" cy="2286000"/>
          </a:xfrm>
          <a:prstGeom prst="rect">
            <a:avLst/>
          </a:prstGeom>
        </p:spPr>
      </p:pic>
      <p:sp>
        <p:nvSpPr>
          <p:cNvPr id="8" name="Text 5"/>
          <p:cNvSpPr txBox="1"/>
          <p:nvPr/>
        </p:nvSpPr>
        <p:spPr>
          <a:xfrm>
            <a:off x="8321040" y="4343400"/>
            <a:ext cx="3136392" cy="320040"/>
          </a:xfrm>
          <a:prstGeom prst="rect">
            <a:avLst/>
          </a:prstGeom>
          <a:noFill/>
          <a:ln/>
        </p:spPr>
        <p:txBody>
          <a:bodyPr wrap="square" lIns="0" tIns="0" rIns="0" bIns="0" rtlCol="0" anchor="t"/>
          <a:lstStyle/>
          <a:p>
            <a:pPr algn="ctr" indent="0" marL="0">
              <a:buNone/>
            </a:pPr>
            <a:r>
              <a:rPr lang="en-US" sz="1600" b="1" dirty="0">
                <a:solidFill>
                  <a:srgbClr val="C4A574"/>
                </a:solidFill>
                <a:latin typeface="Calibri" pitchFamily="34" charset="0"/>
                <a:ea typeface="Calibri" pitchFamily="34" charset="-122"/>
                <a:cs typeface="Calibri" pitchFamily="34" charset="-120"/>
              </a:rPr>
              <a:t>www.aksamec.sk/tes-2026/</a:t>
            </a:r>
            <a:endParaRPr lang="en-US" sz="1600" dirty="0"/>
          </a:p>
        </p:txBody>
      </p:sp>
      <p:sp>
        <p:nvSpPr>
          <p:cNvPr id="9" name="Text 6"/>
          <p:cNvSpPr txBox="1"/>
          <p:nvPr/>
        </p:nvSpPr>
        <p:spPr>
          <a:xfrm>
            <a:off x="8412480" y="4709160"/>
            <a:ext cx="2953512" cy="640080"/>
          </a:xfrm>
          <a:prstGeom prst="rect">
            <a:avLst/>
          </a:prstGeom>
          <a:noFill/>
          <a:ln/>
        </p:spPr>
        <p:txBody>
          <a:bodyPr wrap="square" lIns="0" tIns="0" rIns="0" bIns="0" rtlCol="0" anchor="t"/>
          <a:lstStyle/>
          <a:p>
            <a:pPr algn="ctr" indent="0" marL="0">
              <a:buNone/>
            </a:pPr>
            <a:r>
              <a:rPr lang="en-US" sz="1200" dirty="0">
                <a:solidFill>
                  <a:srgbClr val="D9D4C7"/>
                </a:solidFill>
                <a:latin typeface="Calibri" pitchFamily="34" charset="0"/>
                <a:ea typeface="Calibri" pitchFamily="34" charset="-122"/>
                <a:cs typeface="Calibri" pitchFamily="34" charset="-120"/>
              </a:rPr>
              <a:t>prezentácia na stiahnutie + články k e-faktúre, obchodnému registru a NIS2 – s paragrafmi a lehotami</a:t>
            </a:r>
            <a:endParaRPr lang="en-US" sz="1200" dirty="0"/>
          </a:p>
        </p:txBody>
      </p:sp>
      <p:sp>
        <p:nvSpPr>
          <p:cNvPr id="10" name="Text 7"/>
          <p:cNvSpPr txBox="1"/>
          <p:nvPr/>
        </p:nvSpPr>
        <p:spPr>
          <a:xfrm>
            <a:off x="548640" y="6446520"/>
            <a:ext cx="7315200" cy="228600"/>
          </a:xfrm>
          <a:prstGeom prst="rect">
            <a:avLst/>
          </a:prstGeom>
          <a:noFill/>
          <a:ln/>
        </p:spPr>
        <p:txBody>
          <a:bodyPr wrap="square" lIns="0" tIns="0" rIns="0" bIns="0" rtlCol="0" anchor="t"/>
          <a:lstStyle/>
          <a:p>
            <a:pPr indent="0" marL="0">
              <a:buNone/>
            </a:pPr>
            <a:r>
              <a:rPr lang="en-US" sz="900" dirty="0">
                <a:solidFill>
                  <a:srgbClr val="A9A9B8"/>
                </a:solidFill>
                <a:latin typeface="Calibri" pitchFamily="34" charset="0"/>
                <a:ea typeface="Calibri" pitchFamily="34" charset="-122"/>
                <a:cs typeface="Calibri" pitchFamily="34" charset="-120"/>
              </a:rPr>
              <a:t>Samec &amp; partners  ·  TESSHOW 2026  ·  Zmeny v podnikateľskom prostredí</a:t>
            </a:r>
            <a:endParaRPr lang="en-US" sz="900" dirty="0"/>
          </a:p>
        </p:txBody>
      </p:sp>
      <p:sp>
        <p:nvSpPr>
          <p:cNvPr id="11" name="Text 8"/>
          <p:cNvSpPr txBox="1"/>
          <p:nvPr/>
        </p:nvSpPr>
        <p:spPr>
          <a:xfrm>
            <a:off x="10728655" y="6446520"/>
            <a:ext cx="914400" cy="228600"/>
          </a:xfrm>
          <a:prstGeom prst="rect">
            <a:avLst/>
          </a:prstGeom>
          <a:noFill/>
          <a:ln/>
        </p:spPr>
        <p:txBody>
          <a:bodyPr wrap="square" lIns="0" tIns="0" rIns="0" bIns="0" rtlCol="0" anchor="t"/>
          <a:lstStyle/>
          <a:p>
            <a:pPr algn="r" indent="0" marL="0">
              <a:buNone/>
            </a:pPr>
            <a:r>
              <a:rPr lang="en-US" sz="900" dirty="0">
                <a:solidFill>
                  <a:srgbClr val="A9A9B8"/>
                </a:solidFill>
                <a:latin typeface="Calibri" pitchFamily="34" charset="0"/>
                <a:ea typeface="Calibri" pitchFamily="34" charset="-122"/>
                <a:cs typeface="Calibri" pitchFamily="34" charset="-120"/>
              </a:rPr>
              <a:t>11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Zmeny v podnikateľskom prostredí – TESSHOW 2026</dc:title>
  <dc:subject>PptxGenJS Presentation</dc:subject>
  <dc:creator>JUDr. Martin Samec, Mgr. Ondřej Hanisch</dc:creator>
  <cp:lastModifiedBy>JUDr. Martin Samec, Mgr. Ondřej Hanisch</cp:lastModifiedBy>
  <cp:revision>1</cp:revision>
  <dcterms:created xsi:type="dcterms:W3CDTF">2026-09-16T10:11:15Z</dcterms:created>
  <dcterms:modified xsi:type="dcterms:W3CDTF">2026-09-16T10:11:15Z</dcterms:modified>
</cp:coreProperties>
</file>